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sldIdLst>
    <p:sldId id="2330" r:id="rId2"/>
    <p:sldId id="2055" r:id="rId3"/>
    <p:sldId id="2093" r:id="rId4"/>
    <p:sldId id="2094" r:id="rId5"/>
    <p:sldId id="2095" r:id="rId6"/>
    <p:sldId id="2096" r:id="rId7"/>
    <p:sldId id="2355" r:id="rId8"/>
    <p:sldId id="660" r:id="rId9"/>
    <p:sldId id="1035" r:id="rId10"/>
    <p:sldId id="1036" r:id="rId11"/>
    <p:sldId id="657" r:id="rId12"/>
    <p:sldId id="2406" r:id="rId13"/>
    <p:sldId id="2424" r:id="rId14"/>
    <p:sldId id="2425" r:id="rId15"/>
    <p:sldId id="2423" r:id="rId16"/>
    <p:sldId id="2114" r:id="rId17"/>
    <p:sldId id="2113" r:id="rId18"/>
    <p:sldId id="2430" r:id="rId19"/>
    <p:sldId id="2409" r:id="rId20"/>
    <p:sldId id="2411" r:id="rId21"/>
    <p:sldId id="2408" r:id="rId22"/>
    <p:sldId id="2412" r:id="rId23"/>
    <p:sldId id="2249" r:id="rId24"/>
    <p:sldId id="2415" r:id="rId25"/>
    <p:sldId id="2086" r:id="rId26"/>
    <p:sldId id="2413" r:id="rId27"/>
    <p:sldId id="2414" r:id="rId28"/>
    <p:sldId id="2416" r:id="rId29"/>
    <p:sldId id="2417" r:id="rId30"/>
    <p:sldId id="2418" r:id="rId31"/>
    <p:sldId id="2419" r:id="rId32"/>
    <p:sldId id="1441" r:id="rId33"/>
    <p:sldId id="1442" r:id="rId34"/>
    <p:sldId id="2420" r:id="rId35"/>
    <p:sldId id="2421" r:id="rId36"/>
    <p:sldId id="2102" r:id="rId37"/>
    <p:sldId id="2431" r:id="rId38"/>
    <p:sldId id="2427" r:id="rId39"/>
    <p:sldId id="2426" r:id="rId40"/>
    <p:sldId id="2422" r:id="rId41"/>
    <p:sldId id="350" r:id="rId42"/>
    <p:sldId id="2428" r:id="rId43"/>
    <p:sldId id="2429" r:id="rId44"/>
    <p:sldId id="1311" r:id="rId45"/>
    <p:sldId id="2398" r:id="rId46"/>
    <p:sldId id="2399" r:id="rId47"/>
    <p:sldId id="2397" r:id="rId48"/>
    <p:sldId id="2407" r:id="rId49"/>
    <p:sldId id="2107" r:id="rId50"/>
  </p:sldIdLst>
  <p:sldSz cx="12192000" cy="6858000"/>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4" autoAdjust="0"/>
    <p:restoredTop sz="73469"/>
  </p:normalViewPr>
  <p:slideViewPr>
    <p:cSldViewPr snapToGrid="0">
      <p:cViewPr varScale="1">
        <p:scale>
          <a:sx n="88" d="100"/>
          <a:sy n="88" d="100"/>
        </p:scale>
        <p:origin x="1656" y="17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0C582C-F94D-BE45-9091-1B5CC0692CED}" type="datetimeFigureOut">
              <a:rPr lang="en-US" smtClean="0"/>
              <a:t>1/29/23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7FA64E-74F1-E44A-9B68-0C995579D8D6}" type="slidenum">
              <a:rPr lang="en-US" smtClean="0"/>
              <a:t>‹#›</a:t>
            </a:fld>
            <a:endParaRPr lang="en-US"/>
          </a:p>
        </p:txBody>
      </p:sp>
    </p:spTree>
    <p:extLst>
      <p:ext uri="{BB962C8B-B14F-4D97-AF65-F5344CB8AC3E}">
        <p14:creationId xmlns:p14="http://schemas.microsoft.com/office/powerpoint/2010/main" val="699296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8" Type="http://schemas.openxmlformats.org/officeDocument/2006/relationships/hyperlink" Target="http://khn.org/news/aco-pioneers-medicare-hospitals/" TargetMode="External"/><Relationship Id="rId13" Type="http://schemas.openxmlformats.org/officeDocument/2006/relationships/hyperlink" Target="https://www.cms.gov/Newsroom/MediaReleaseDatabase/Fact-sheets/2015-Fact-sheets-items/2015-08-25.html" TargetMode="External"/><Relationship Id="rId3" Type="http://schemas.openxmlformats.org/officeDocument/2006/relationships/hyperlink" Target="http://healthaffairs.org/blog/2015/03/31/growth-and-dispersion-of-accountable-care-organizations-in-2015-2/" TargetMode="External"/><Relationship Id="rId7" Type="http://schemas.openxmlformats.org/officeDocument/2006/relationships/hyperlink" Target="http://innovation.cms.gov/initiatives/Pioneer-aco-model/" TargetMode="External"/><Relationship Id="rId12" Type="http://schemas.openxmlformats.org/officeDocument/2006/relationships/hyperlink" Target="https://www.kff.org/wp-content/uploads/sites/2/2014/04/advanced-payment-aco-model-fact-sheet.pdf"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www.cms.gov/Medicare/Medicare-Fee-for-Service-Payment/sharedsavingsprogram/News-and-Updates.html" TargetMode="External"/><Relationship Id="rId11" Type="http://schemas.openxmlformats.org/officeDocument/2006/relationships/hyperlink" Target="http://www.hhs.gov/news/press/2015pres/01/20150126a.html" TargetMode="External"/><Relationship Id="rId5" Type="http://schemas.openxmlformats.org/officeDocument/2006/relationships/hyperlink" Target="https://www.kff.org/wp-content/uploads/sites/2/2014/04/aco_summary_factsheet_icn907404.pdf" TargetMode="External"/><Relationship Id="rId10" Type="http://schemas.openxmlformats.org/officeDocument/2006/relationships/hyperlink" Target="http://khne.ws/1FClkyd" TargetMode="External"/><Relationship Id="rId4" Type="http://schemas.openxmlformats.org/officeDocument/2006/relationships/hyperlink" Target="http://www.kaiserhealthnews.org/Syndication.aspx" TargetMode="External"/><Relationship Id="rId9" Type="http://schemas.openxmlformats.org/officeDocument/2006/relationships/hyperlink" Target="https://www.cms.gov/Newsroom/MediaReleaseDatabase/Press-releases/2015-Press-releases-items/2015-08-25.html" TargetMode="External"/><Relationship Id="rId14" Type="http://schemas.openxmlformats.org/officeDocument/2006/relationships/hyperlink" Target="http://khn.org/Stories/2010/October/13/hospitals-lure-doctors-away-from-private-practice.aspx"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hallrender.com/2021/11/16/final-rule-for-2022-opps-asc-payment-addresses-price-transparency-penalties-covered-procedures-criteria-and-much-more/"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a:t>Hospital to Home to Office to Home</a:t>
            </a:r>
            <a:br>
              <a:rPr lang="en-US" sz="1400" b="1" dirty="0"/>
            </a:br>
            <a:r>
              <a:rPr lang="en-US" b="1" dirty="0"/>
              <a:t>An Update on TCM Codes and Compliant Use</a:t>
            </a:r>
            <a:endParaRPr lang="en-US" dirty="0"/>
          </a:p>
        </p:txBody>
      </p:sp>
      <p:sp>
        <p:nvSpPr>
          <p:cNvPr id="4" name="Slide Number Placeholder 3"/>
          <p:cNvSpPr>
            <a:spLocks noGrp="1"/>
          </p:cNvSpPr>
          <p:nvPr>
            <p:ph type="sldNum" sz="quarter" idx="5"/>
          </p:nvPr>
        </p:nvSpPr>
        <p:spPr/>
        <p:txBody>
          <a:bodyPr/>
          <a:lstStyle/>
          <a:p>
            <a:fld id="{B93DEB2A-5E70-2746-ACB6-8937FADA74EC}" type="slidenum">
              <a:rPr lang="en-US" smtClean="0"/>
              <a:t>1</a:t>
            </a:fld>
            <a:endParaRPr lang="en-US"/>
          </a:p>
        </p:txBody>
      </p:sp>
    </p:spTree>
    <p:extLst>
      <p:ext uri="{BB962C8B-B14F-4D97-AF65-F5344CB8AC3E}">
        <p14:creationId xmlns:p14="http://schemas.microsoft.com/office/powerpoint/2010/main" val="17287252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3DEB2A-5E70-2746-ACB6-8937FADA74EC}" type="slidenum">
              <a:rPr lang="en-US" smtClean="0"/>
              <a:t>10</a:t>
            </a:fld>
            <a:endParaRPr lang="en-US"/>
          </a:p>
        </p:txBody>
      </p:sp>
    </p:spTree>
    <p:extLst>
      <p:ext uri="{BB962C8B-B14F-4D97-AF65-F5344CB8AC3E}">
        <p14:creationId xmlns:p14="http://schemas.microsoft.com/office/powerpoint/2010/main" val="1074639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By </a:t>
            </a:r>
            <a:r>
              <a:rPr lang="en-US" dirty="0" err="1"/>
              <a:t>WikiBasti</a:t>
            </a:r>
            <a:r>
              <a:rPr lang="en-US" dirty="0"/>
              <a:t> - Own work, Public Domain, https://</a:t>
            </a:r>
            <a:r>
              <a:rPr lang="en-US" dirty="0" err="1"/>
              <a:t>commons.wikimedia.org</a:t>
            </a:r>
            <a:r>
              <a:rPr lang="en-US" dirty="0"/>
              <a:t>/w/</a:t>
            </a:r>
            <a:r>
              <a:rPr lang="en-US" dirty="0" err="1"/>
              <a:t>index.php?curid</a:t>
            </a:r>
            <a:r>
              <a:rPr lang="en-US" dirty="0"/>
              <a:t>=9820509</a:t>
            </a:r>
          </a:p>
          <a:p>
            <a:r>
              <a:rPr lang="en-US" dirty="0"/>
              <a:t>https://</a:t>
            </a:r>
            <a:r>
              <a:rPr lang="en-US" dirty="0" err="1"/>
              <a:t>www.statista.com</a:t>
            </a:r>
            <a:r>
              <a:rPr lang="en-US" dirty="0"/>
              <a:t>/statistics/184968/us-health-expenditure-as-percent-of-gdp-since-1960/</a:t>
            </a:r>
          </a:p>
          <a:p>
            <a:endParaRPr lang="en-US" dirty="0"/>
          </a:p>
          <a:p>
            <a:r>
              <a:rPr lang="en-US" sz="1200" b="1" i="0" kern="1200" dirty="0">
                <a:solidFill>
                  <a:schemeClr val="tx1"/>
                </a:solidFill>
                <a:effectLst/>
                <a:latin typeface="+mn-lt"/>
                <a:ea typeface="+mn-ea"/>
                <a:cs typeface="+mn-cs"/>
              </a:rPr>
              <a:t>NHE Fact Sheet</a:t>
            </a:r>
          </a:p>
          <a:p>
            <a:r>
              <a:rPr lang="en-US" sz="1200" b="1" i="0" kern="1200" dirty="0">
                <a:solidFill>
                  <a:schemeClr val="tx1"/>
                </a:solidFill>
                <a:effectLst/>
                <a:latin typeface="+mn-lt"/>
                <a:ea typeface="+mn-ea"/>
                <a:cs typeface="+mn-cs"/>
              </a:rPr>
              <a:t>Historical NHE, 2020:</a:t>
            </a:r>
          </a:p>
          <a:p>
            <a:r>
              <a:rPr lang="en-US" sz="1200" b="0" i="0" kern="1200" dirty="0">
                <a:solidFill>
                  <a:schemeClr val="tx1"/>
                </a:solidFill>
                <a:effectLst/>
                <a:latin typeface="+mn-lt"/>
                <a:ea typeface="+mn-ea"/>
                <a:cs typeface="+mn-cs"/>
              </a:rPr>
              <a:t>NHE grew 9.7% to $4.1 trillion in 2020, or $12,530 per person, and accounted for 19.7% of Gross Domestic Product (GDP).</a:t>
            </a:r>
          </a:p>
          <a:p>
            <a:r>
              <a:rPr lang="en-US" sz="1200" b="0" i="0" kern="1200" dirty="0">
                <a:solidFill>
                  <a:schemeClr val="tx1"/>
                </a:solidFill>
                <a:effectLst/>
                <a:latin typeface="+mn-lt"/>
                <a:ea typeface="+mn-ea"/>
                <a:cs typeface="+mn-cs"/>
              </a:rPr>
              <a:t>Medicare spending grew 3.5% to $829.5 billion in 2020, or 20 percent of total NHE.</a:t>
            </a:r>
          </a:p>
          <a:p>
            <a:r>
              <a:rPr lang="en-US" sz="1200" b="0" i="0" kern="1200" dirty="0">
                <a:solidFill>
                  <a:schemeClr val="tx1"/>
                </a:solidFill>
                <a:effectLst/>
                <a:latin typeface="+mn-lt"/>
                <a:ea typeface="+mn-ea"/>
                <a:cs typeface="+mn-cs"/>
              </a:rPr>
              <a:t>Medicaid spending grew 9.2% to $671.2 billion in 2020, or 16 percent of total NHE.</a:t>
            </a:r>
          </a:p>
          <a:p>
            <a:r>
              <a:rPr lang="en-US" sz="1200" b="0" i="0" kern="1200" dirty="0">
                <a:solidFill>
                  <a:schemeClr val="tx1"/>
                </a:solidFill>
                <a:effectLst/>
                <a:latin typeface="+mn-lt"/>
                <a:ea typeface="+mn-ea"/>
                <a:cs typeface="+mn-cs"/>
              </a:rPr>
              <a:t>Private health insurance spending declined 1.2% to $1,151.4 billion in 2020, or 28 percent of total NHE.</a:t>
            </a:r>
          </a:p>
          <a:p>
            <a:r>
              <a:rPr lang="en-US" sz="1200" b="0" i="0" kern="1200" dirty="0">
                <a:solidFill>
                  <a:schemeClr val="tx1"/>
                </a:solidFill>
                <a:effectLst/>
                <a:latin typeface="+mn-lt"/>
                <a:ea typeface="+mn-ea"/>
                <a:cs typeface="+mn-cs"/>
              </a:rPr>
              <a:t>Out of pocket spending declined 3.7% to $388.6 billion in 2020, or 9 percent of total NHE.</a:t>
            </a:r>
          </a:p>
          <a:p>
            <a:r>
              <a:rPr lang="en-US" sz="1200" b="0" i="0" kern="1200" dirty="0">
                <a:solidFill>
                  <a:schemeClr val="tx1"/>
                </a:solidFill>
                <a:effectLst/>
                <a:latin typeface="+mn-lt"/>
                <a:ea typeface="+mn-ea"/>
                <a:cs typeface="+mn-cs"/>
              </a:rPr>
              <a:t>Federal government spending for health care grew 36.0% in 2020, significantly faster than the 5.9% growth in 2019. This faster growth was largely in response to the COVID-19 pandemic.</a:t>
            </a:r>
          </a:p>
          <a:p>
            <a:r>
              <a:rPr lang="en-US" sz="1200" b="0" i="0" kern="1200" dirty="0">
                <a:solidFill>
                  <a:schemeClr val="tx1"/>
                </a:solidFill>
                <a:effectLst/>
                <a:latin typeface="+mn-lt"/>
                <a:ea typeface="+mn-ea"/>
                <a:cs typeface="+mn-cs"/>
              </a:rPr>
              <a:t>Hospital expenditures grew 6.4% to $1,270.1 billion in 2020, slightly faster than the 6.3% growth in 2019.</a:t>
            </a:r>
          </a:p>
          <a:p>
            <a:r>
              <a:rPr lang="en-US" sz="1200" b="0" i="0" kern="1200" dirty="0">
                <a:solidFill>
                  <a:schemeClr val="tx1"/>
                </a:solidFill>
                <a:effectLst/>
                <a:latin typeface="+mn-lt"/>
                <a:ea typeface="+mn-ea"/>
                <a:cs typeface="+mn-cs"/>
              </a:rPr>
              <a:t>Physician and clinical services expenditures grew 5.4% to $809.5 billion in 2020, faster growth than the 4.2% in 2019.</a:t>
            </a:r>
          </a:p>
          <a:p>
            <a:r>
              <a:rPr lang="en-US" sz="1200" b="0" i="0" kern="1200" dirty="0">
                <a:solidFill>
                  <a:schemeClr val="tx1"/>
                </a:solidFill>
                <a:effectLst/>
                <a:latin typeface="+mn-lt"/>
                <a:ea typeface="+mn-ea"/>
                <a:cs typeface="+mn-cs"/>
              </a:rPr>
              <a:t>Prescription drug spending increased 3.0% to $348.4 billion in 2020, slower than the 4.3% growth in 2019.</a:t>
            </a:r>
          </a:p>
          <a:p>
            <a:r>
              <a:rPr lang="en-US" sz="1200" b="0" i="0" kern="1200" dirty="0">
                <a:solidFill>
                  <a:schemeClr val="tx1"/>
                </a:solidFill>
                <a:effectLst/>
                <a:latin typeface="+mn-lt"/>
                <a:ea typeface="+mn-ea"/>
                <a:cs typeface="+mn-cs"/>
              </a:rPr>
              <a:t>The largest shares of total health spending were sponsored by the federal government (36.3 percent) and the households (26.1 percent).   The private business share of health spending accounted for 16.7 percent of total health care spending, state and local governments accounted for 14.3 percent, and other private revenues accounted for 6.5 percent.</a:t>
            </a:r>
          </a:p>
          <a:p>
            <a:r>
              <a:rPr lang="en-US" sz="1200" b="0" i="0" kern="1200" dirty="0">
                <a:solidFill>
                  <a:schemeClr val="tx1"/>
                </a:solidFill>
                <a:effectLst/>
                <a:latin typeface="+mn-lt"/>
                <a:ea typeface="+mn-ea"/>
                <a:cs typeface="+mn-cs"/>
              </a:rPr>
              <a:t>For further detail see NHE Tables in downloads below.</a:t>
            </a:r>
          </a:p>
          <a:p>
            <a:r>
              <a:rPr lang="en-US" sz="1200" b="1" i="0" kern="1200" dirty="0">
                <a:solidFill>
                  <a:schemeClr val="tx1"/>
                </a:solidFill>
                <a:effectLst/>
                <a:latin typeface="+mn-lt"/>
                <a:ea typeface="+mn-ea"/>
                <a:cs typeface="+mn-cs"/>
              </a:rPr>
              <a:t>Projected NHE, 2019-2028:</a:t>
            </a:r>
          </a:p>
          <a:p>
            <a:r>
              <a:rPr lang="en-US" sz="1200" b="0" i="0" kern="1200" dirty="0">
                <a:solidFill>
                  <a:schemeClr val="tx1"/>
                </a:solidFill>
                <a:effectLst/>
                <a:latin typeface="+mn-lt"/>
                <a:ea typeface="+mn-ea"/>
                <a:cs typeface="+mn-cs"/>
              </a:rPr>
              <a:t>National health spending is projected to grow at an average annual rate of 5.4 percent for 2019-28 and to reach $6.2 trillion by 2028. </a:t>
            </a:r>
          </a:p>
          <a:p>
            <a:r>
              <a:rPr lang="en-US" sz="1200" b="0" i="0" kern="1200" dirty="0">
                <a:solidFill>
                  <a:schemeClr val="tx1"/>
                </a:solidFill>
                <a:effectLst/>
                <a:latin typeface="+mn-lt"/>
                <a:ea typeface="+mn-ea"/>
                <a:cs typeface="+mn-cs"/>
              </a:rPr>
              <a:t>Because national health expenditures are projected to grow 1.1 percentage points faster than gross domestic product per year on average over 2019–28, the health share of the economy is projected to rise from 17.7 percent in 2018 to 19.7 percent in 2028. </a:t>
            </a:r>
          </a:p>
          <a:p>
            <a:r>
              <a:rPr lang="en-US" sz="1200" b="0" i="0" kern="1200" dirty="0">
                <a:solidFill>
                  <a:schemeClr val="tx1"/>
                </a:solidFill>
                <a:effectLst/>
                <a:latin typeface="+mn-lt"/>
                <a:ea typeface="+mn-ea"/>
                <a:cs typeface="+mn-cs"/>
              </a:rPr>
              <a:t>Price growth for medical goods and services (as measured by the personal health care deflator) is projected to accelerate, averaging 2.4 percent per year for 2019–28, partly reflecting faster expected growth in health sector wages. </a:t>
            </a:r>
          </a:p>
          <a:p>
            <a:r>
              <a:rPr lang="en-US" sz="1200" b="0" i="0" kern="1200" dirty="0">
                <a:solidFill>
                  <a:schemeClr val="tx1"/>
                </a:solidFill>
                <a:effectLst/>
                <a:latin typeface="+mn-lt"/>
                <a:ea typeface="+mn-ea"/>
                <a:cs typeface="+mn-cs"/>
              </a:rPr>
              <a:t>Among major payers, Medicare is expected to experience the fastest spending growth (7.6 percent per year over 2019-28), largely as a result of having the highest projected enrollment growth.</a:t>
            </a:r>
          </a:p>
          <a:p>
            <a:r>
              <a:rPr lang="en-US" sz="1200" b="0" i="0" kern="1200" dirty="0">
                <a:solidFill>
                  <a:schemeClr val="tx1"/>
                </a:solidFill>
                <a:effectLst/>
                <a:latin typeface="+mn-lt"/>
                <a:ea typeface="+mn-ea"/>
                <a:cs typeface="+mn-cs"/>
              </a:rPr>
              <a:t>The insured share of the population is expected to fall from 90.6 percent in 2018 to 89.4 percent by 2028.</a:t>
            </a:r>
          </a:p>
          <a:p>
            <a:endParaRPr lang="en-US" dirty="0"/>
          </a:p>
          <a:p>
            <a:r>
              <a:rPr lang="en-US" dirty="0"/>
              <a:t>Source: “OECD Health Statistics 2018: Frequently Requested Data,” OECD, November 2018, </a:t>
            </a:r>
            <a:r>
              <a:rPr lang="en-US" dirty="0" err="1"/>
              <a:t>www.oecd.org</a:t>
            </a:r>
            <a:r>
              <a:rPr lang="en-US" dirty="0"/>
              <a:t>.</a:t>
            </a:r>
            <a:endParaRPr lang="en-US" sz="1200" b="1" i="0" kern="1200" dirty="0">
              <a:solidFill>
                <a:schemeClr val="tx1"/>
              </a:solidFill>
              <a:effectLst/>
              <a:latin typeface="+mn-lt"/>
              <a:ea typeface="+mn-ea"/>
              <a:cs typeface="+mn-cs"/>
            </a:endParaRP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NHE (National Health Expenditure Data) Fact Sheet</a:t>
            </a:r>
          </a:p>
          <a:p>
            <a:r>
              <a:rPr lang="en-US" sz="1200" b="1" i="0" kern="1200" dirty="0">
                <a:solidFill>
                  <a:schemeClr val="tx1"/>
                </a:solidFill>
                <a:effectLst/>
                <a:latin typeface="+mn-lt"/>
                <a:ea typeface="+mn-ea"/>
                <a:cs typeface="+mn-cs"/>
              </a:rPr>
              <a:t>Historical NHE, 2018:</a:t>
            </a:r>
          </a:p>
          <a:p>
            <a:r>
              <a:rPr lang="en-US" sz="1200" b="0" i="0" kern="1200" dirty="0">
                <a:solidFill>
                  <a:schemeClr val="tx1"/>
                </a:solidFill>
                <a:effectLst/>
                <a:latin typeface="+mn-lt"/>
                <a:ea typeface="+mn-ea"/>
                <a:cs typeface="+mn-cs"/>
              </a:rPr>
              <a:t>NHE grew 4.6% to $3.6 trillion in 2018, or $11,172 per person, and accounted for 17.7% of Gross Domestic Product (GDP).</a:t>
            </a:r>
          </a:p>
          <a:p>
            <a:r>
              <a:rPr lang="en-US" sz="1200" b="0" i="0" kern="1200" dirty="0">
                <a:solidFill>
                  <a:schemeClr val="tx1"/>
                </a:solidFill>
                <a:effectLst/>
                <a:latin typeface="+mn-lt"/>
                <a:ea typeface="+mn-ea"/>
                <a:cs typeface="+mn-cs"/>
              </a:rPr>
              <a:t>Medicare spending grew 6.4% to $750.2 billion in 2018, or 21 percent of total NHE.</a:t>
            </a:r>
          </a:p>
          <a:p>
            <a:r>
              <a:rPr lang="en-US" sz="1200" b="0" i="0" kern="1200" dirty="0">
                <a:solidFill>
                  <a:schemeClr val="tx1"/>
                </a:solidFill>
                <a:effectLst/>
                <a:latin typeface="+mn-lt"/>
                <a:ea typeface="+mn-ea"/>
                <a:cs typeface="+mn-cs"/>
              </a:rPr>
              <a:t>Medicaid spending grew 3.0% to $597.4 billion in 2018, or 16 percent of total NHE.</a:t>
            </a:r>
          </a:p>
          <a:p>
            <a:r>
              <a:rPr lang="en-US" sz="1200" b="0" i="0" kern="1200" dirty="0">
                <a:solidFill>
                  <a:schemeClr val="tx1"/>
                </a:solidFill>
                <a:effectLst/>
                <a:latin typeface="+mn-lt"/>
                <a:ea typeface="+mn-ea"/>
                <a:cs typeface="+mn-cs"/>
              </a:rPr>
              <a:t>Private health insurance spending grew 5.8% to $1,243.0 billion in 2018, or 34 percent of total NHE.</a:t>
            </a:r>
          </a:p>
          <a:p>
            <a:r>
              <a:rPr lang="en-US" sz="1200" b="0" i="0" kern="1200" dirty="0">
                <a:solidFill>
                  <a:schemeClr val="tx1"/>
                </a:solidFill>
                <a:effectLst/>
                <a:latin typeface="+mn-lt"/>
                <a:ea typeface="+mn-ea"/>
                <a:cs typeface="+mn-cs"/>
              </a:rPr>
              <a:t>Out of pocket spending grew 2.8% to $375.6 billion in 2018, or 10 percent of total NHE.</a:t>
            </a:r>
          </a:p>
          <a:p>
            <a:r>
              <a:rPr lang="en-US" sz="1200" b="0" i="0" kern="1200" dirty="0">
                <a:solidFill>
                  <a:schemeClr val="tx1"/>
                </a:solidFill>
                <a:effectLst/>
                <a:latin typeface="+mn-lt"/>
                <a:ea typeface="+mn-ea"/>
                <a:cs typeface="+mn-cs"/>
              </a:rPr>
              <a:t>Hospital expenditures grew 4.5% to $1,191.8 billion in 2018, slower than the 4.7% growth in 2017.</a:t>
            </a:r>
          </a:p>
          <a:p>
            <a:r>
              <a:rPr lang="en-US" sz="1200" b="0" i="0" kern="1200" dirty="0">
                <a:solidFill>
                  <a:schemeClr val="tx1"/>
                </a:solidFill>
                <a:effectLst/>
                <a:latin typeface="+mn-lt"/>
                <a:ea typeface="+mn-ea"/>
                <a:cs typeface="+mn-cs"/>
              </a:rPr>
              <a:t>Physician and clinical services expenditures grew 4.1% to $725.6 billion in 2018, a slower growth than the 4.7% in 2017.</a:t>
            </a:r>
          </a:p>
          <a:p>
            <a:r>
              <a:rPr lang="en-US" sz="1200" b="0" i="0" kern="1200" dirty="0">
                <a:solidFill>
                  <a:schemeClr val="tx1"/>
                </a:solidFill>
                <a:effectLst/>
                <a:latin typeface="+mn-lt"/>
                <a:ea typeface="+mn-ea"/>
                <a:cs typeface="+mn-cs"/>
              </a:rPr>
              <a:t>Prescription drug spending increased 2.5% to $335.0 billion in 2018, faster than the 1.4% growth in 2017.</a:t>
            </a:r>
          </a:p>
          <a:p>
            <a:r>
              <a:rPr lang="en-US" sz="1200" b="0" i="0" kern="1200" dirty="0">
                <a:solidFill>
                  <a:schemeClr val="tx1"/>
                </a:solidFill>
                <a:effectLst/>
                <a:latin typeface="+mn-lt"/>
                <a:ea typeface="+mn-ea"/>
                <a:cs typeface="+mn-cs"/>
              </a:rPr>
              <a:t>The largest shares of total health spending were sponsored by the federal government (28.3 percent) and the households (28.4 percent).   The private business share of health spending accounted for 19.9 percent of total health care spending, state and local governments accounted for 16.5 percent, and other private revenues accounted for 6.9 percent.</a:t>
            </a:r>
          </a:p>
          <a:p>
            <a:r>
              <a:rPr lang="en-US" sz="1200" b="0" i="0" kern="1200" dirty="0">
                <a:solidFill>
                  <a:schemeClr val="tx1"/>
                </a:solidFill>
                <a:effectLst/>
                <a:latin typeface="+mn-lt"/>
                <a:ea typeface="+mn-ea"/>
                <a:cs typeface="+mn-cs"/>
              </a:rPr>
              <a:t>For further detail see NHE Tables in downloads below.</a:t>
            </a:r>
          </a:p>
          <a:p>
            <a:r>
              <a:rPr lang="en-US" sz="1200" b="1" i="0" kern="1200" dirty="0">
                <a:solidFill>
                  <a:schemeClr val="tx1"/>
                </a:solidFill>
                <a:effectLst/>
                <a:latin typeface="+mn-lt"/>
                <a:ea typeface="+mn-ea"/>
                <a:cs typeface="+mn-cs"/>
              </a:rPr>
              <a:t>Projected NHE, 2019-2028:</a:t>
            </a:r>
          </a:p>
          <a:p>
            <a:r>
              <a:rPr lang="en-US" sz="1200" b="0" i="0" kern="1200" dirty="0">
                <a:solidFill>
                  <a:schemeClr val="tx1"/>
                </a:solidFill>
                <a:effectLst/>
                <a:latin typeface="+mn-lt"/>
                <a:ea typeface="+mn-ea"/>
                <a:cs typeface="+mn-cs"/>
              </a:rPr>
              <a:t>National health spending is projected to grow at an average annual rate of 5.4 percent for 2019-28 and to reach $6.2 trillion by 2028. </a:t>
            </a:r>
          </a:p>
          <a:p>
            <a:r>
              <a:rPr lang="en-US" sz="1200" b="0" i="0" kern="1200" dirty="0">
                <a:solidFill>
                  <a:schemeClr val="tx1"/>
                </a:solidFill>
                <a:effectLst/>
                <a:latin typeface="+mn-lt"/>
                <a:ea typeface="+mn-ea"/>
                <a:cs typeface="+mn-cs"/>
              </a:rPr>
              <a:t>Because national health expenditures are projected to grow 1.1 percentage points faster than gross domestic product per year on average over 2019–28, the health share of the economy is projected to rise from 17.7 percent in 2018 to 19.7 percent in 2028. </a:t>
            </a:r>
          </a:p>
          <a:p>
            <a:r>
              <a:rPr lang="en-US" sz="1200" b="0" i="0" kern="1200" dirty="0">
                <a:solidFill>
                  <a:schemeClr val="tx1"/>
                </a:solidFill>
                <a:effectLst/>
                <a:latin typeface="+mn-lt"/>
                <a:ea typeface="+mn-ea"/>
                <a:cs typeface="+mn-cs"/>
              </a:rPr>
              <a:t>Price growth for medical goods and services (as measured by the personal health care deflator) is projected to accelerate, averaging 2.4 percent per year for 2019–28, partly reflecting faster expected growth in health sector wages. </a:t>
            </a:r>
          </a:p>
          <a:p>
            <a:r>
              <a:rPr lang="en-US" sz="1200" b="0" i="0" kern="1200" dirty="0">
                <a:solidFill>
                  <a:schemeClr val="tx1"/>
                </a:solidFill>
                <a:effectLst/>
                <a:latin typeface="+mn-lt"/>
                <a:ea typeface="+mn-ea"/>
                <a:cs typeface="+mn-cs"/>
              </a:rPr>
              <a:t>Among major payers, Medicare is expected to experience the fastest spending growth (7.6 percent per year over 2019-28), largely as a result of having the highest projected enrollment growth.</a:t>
            </a:r>
          </a:p>
          <a:p>
            <a:r>
              <a:rPr lang="en-US" sz="1200" b="0" i="0" kern="1200" dirty="0">
                <a:solidFill>
                  <a:schemeClr val="tx1"/>
                </a:solidFill>
                <a:effectLst/>
                <a:latin typeface="+mn-lt"/>
                <a:ea typeface="+mn-ea"/>
                <a:cs typeface="+mn-cs"/>
              </a:rPr>
              <a:t>The insured share of the population is expected to fall from 90.6 percent in 2018 to 89.4 percent by 2028.</a:t>
            </a:r>
          </a:p>
          <a:p>
            <a:r>
              <a:rPr lang="en-US" sz="1200" b="0" i="0" kern="1200" dirty="0">
                <a:solidFill>
                  <a:schemeClr val="tx1"/>
                </a:solidFill>
                <a:effectLst/>
                <a:latin typeface="+mn-lt"/>
                <a:ea typeface="+mn-ea"/>
                <a:cs typeface="+mn-cs"/>
              </a:rPr>
              <a:t>For further detail see NHE projections 2019-2028 in downloads below.</a:t>
            </a:r>
          </a:p>
          <a:p>
            <a:r>
              <a:rPr lang="en-US" sz="1200" b="1" i="0" kern="1200" dirty="0">
                <a:solidFill>
                  <a:schemeClr val="tx1"/>
                </a:solidFill>
                <a:effectLst/>
                <a:latin typeface="+mn-lt"/>
                <a:ea typeface="+mn-ea"/>
                <a:cs typeface="+mn-cs"/>
              </a:rPr>
              <a:t>NHE by Age Group and Gender, Selected Years 2002, 2004, 2006, 2008, 2010, 2012, and 2014:</a:t>
            </a:r>
          </a:p>
          <a:p>
            <a:r>
              <a:rPr lang="en-US" sz="1200" b="0" i="0" kern="1200" dirty="0">
                <a:solidFill>
                  <a:schemeClr val="tx1"/>
                </a:solidFill>
                <a:effectLst/>
                <a:latin typeface="+mn-lt"/>
                <a:ea typeface="+mn-ea"/>
                <a:cs typeface="+mn-cs"/>
              </a:rPr>
              <a:t>Per person personal health care spending for the 65 and older population was $19,098 in 2014, over 5 times higher than spending per child ($3,749) and almost 3 times the spending per working-age person ($7,153).</a:t>
            </a:r>
          </a:p>
          <a:p>
            <a:r>
              <a:rPr lang="en-US" sz="1200" b="0" i="0" kern="1200" dirty="0">
                <a:solidFill>
                  <a:schemeClr val="tx1"/>
                </a:solidFill>
                <a:effectLst/>
                <a:latin typeface="+mn-lt"/>
                <a:ea typeface="+mn-ea"/>
                <a:cs typeface="+mn-cs"/>
              </a:rPr>
              <a:t>In 2014, children accounted for approximately 24 percent of the population and about 11 percent of all PHC spending.</a:t>
            </a:r>
          </a:p>
          <a:p>
            <a:r>
              <a:rPr lang="en-US" sz="1200" b="0" i="0" kern="1200" dirty="0">
                <a:solidFill>
                  <a:schemeClr val="tx1"/>
                </a:solidFill>
                <a:effectLst/>
                <a:latin typeface="+mn-lt"/>
                <a:ea typeface="+mn-ea"/>
                <a:cs typeface="+mn-cs"/>
              </a:rPr>
              <a:t>The working-age group comprised the majority of spending and population in 2014, almost 54 percent and over 61 percent respectively.</a:t>
            </a:r>
          </a:p>
          <a:p>
            <a:r>
              <a:rPr lang="en-US" sz="1200" b="0" i="0" kern="1200" dirty="0">
                <a:solidFill>
                  <a:schemeClr val="tx1"/>
                </a:solidFill>
                <a:effectLst/>
                <a:latin typeface="+mn-lt"/>
                <a:ea typeface="+mn-ea"/>
                <a:cs typeface="+mn-cs"/>
              </a:rPr>
              <a:t>The elderly were the smallest population group, nearly 15 percent of the population, and accounted for approximately 34 percent of all spending in 2014.</a:t>
            </a:r>
          </a:p>
          <a:p>
            <a:r>
              <a:rPr lang="en-US" sz="1200" b="0" i="0" kern="1200" dirty="0">
                <a:solidFill>
                  <a:schemeClr val="tx1"/>
                </a:solidFill>
                <a:effectLst/>
                <a:latin typeface="+mn-lt"/>
                <a:ea typeface="+mn-ea"/>
                <a:cs typeface="+mn-cs"/>
              </a:rPr>
              <a:t>Per person spending for females ($8,811) was 21 percent more than males ($7,272) in 2014.</a:t>
            </a:r>
          </a:p>
          <a:p>
            <a:r>
              <a:rPr lang="en-US" sz="1200" b="0" i="0" kern="1200" dirty="0">
                <a:solidFill>
                  <a:schemeClr val="tx1"/>
                </a:solidFill>
                <a:effectLst/>
                <a:latin typeface="+mn-lt"/>
                <a:ea typeface="+mn-ea"/>
                <a:cs typeface="+mn-cs"/>
              </a:rPr>
              <a:t>In 2014, per person spending for male children (0-18) was 9 percent more than females.  However, for the working age and elderly groups, per person spending for females was 26 and 7 percent more than for males.</a:t>
            </a:r>
          </a:p>
          <a:p>
            <a:r>
              <a:rPr lang="en-US" sz="1200" b="0" i="0" kern="1200" dirty="0">
                <a:solidFill>
                  <a:schemeClr val="tx1"/>
                </a:solidFill>
                <a:effectLst/>
                <a:latin typeface="+mn-lt"/>
                <a:ea typeface="+mn-ea"/>
                <a:cs typeface="+mn-cs"/>
              </a:rPr>
              <a:t>For further detail see health expenditures by age in downloads below.</a:t>
            </a:r>
          </a:p>
          <a:p>
            <a:r>
              <a:rPr lang="en-US" sz="1200" b="1" i="0" kern="1200" dirty="0">
                <a:solidFill>
                  <a:schemeClr val="tx1"/>
                </a:solidFill>
                <a:effectLst/>
                <a:latin typeface="+mn-lt"/>
                <a:ea typeface="+mn-ea"/>
                <a:cs typeface="+mn-cs"/>
              </a:rPr>
              <a:t>NHE by State of Residence, 1991-2014:</a:t>
            </a:r>
          </a:p>
          <a:p>
            <a:r>
              <a:rPr lang="en-US" sz="1200" b="0" i="0" kern="1200" dirty="0">
                <a:solidFill>
                  <a:schemeClr val="tx1"/>
                </a:solidFill>
                <a:effectLst/>
                <a:latin typeface="+mn-lt"/>
                <a:ea typeface="+mn-ea"/>
                <a:cs typeface="+mn-cs"/>
              </a:rPr>
              <a:t>In 2014, per capita personal health care spending ranged from $5,982 in Utah to $11,064 in Alaska.   Per capita spending in Alaska was 38 percent higher than the national average ($8,045) while spending in Utah was about 26 percent lower; they have been the lowest and highest, respectively, since 2012.</a:t>
            </a:r>
          </a:p>
          <a:p>
            <a:r>
              <a:rPr lang="en-US" sz="1200" b="0" i="0" kern="1200" dirty="0">
                <a:solidFill>
                  <a:schemeClr val="tx1"/>
                </a:solidFill>
                <a:effectLst/>
                <a:latin typeface="+mn-lt"/>
                <a:ea typeface="+mn-ea"/>
                <a:cs typeface="+mn-cs"/>
              </a:rPr>
              <a:t>Health care spending by region continued to exhibit considerable variation. In 2014, the New England and Mideast regions had the highest levels of total per capita personal health care spending ($10,119 and $9,370, respectively), or 26 and 16 percent higher than the national average.   In contrast, the Rocky Mountain and Southwest regions had the lowest levels of total personal health care spending per capita ($6,814 and $6,978, respectively) with average spending roughly 15 percent lower than the national average.</a:t>
            </a:r>
          </a:p>
          <a:p>
            <a:r>
              <a:rPr lang="en-US" sz="1200" b="0" i="0" kern="1200" dirty="0">
                <a:solidFill>
                  <a:schemeClr val="tx1"/>
                </a:solidFill>
                <a:effectLst/>
                <a:latin typeface="+mn-lt"/>
                <a:ea typeface="+mn-ea"/>
                <a:cs typeface="+mn-cs"/>
              </a:rPr>
              <a:t>For 2010-14, average growth in per capita personal health care spending was highest in Alaska at 4.8 percent per year and lowest in Arizona at 1.9 percent per year (compared with average growth of 3.1 percent nationally).</a:t>
            </a:r>
          </a:p>
          <a:p>
            <a:r>
              <a:rPr lang="en-US" sz="1200" b="0" i="0" kern="1200" dirty="0">
                <a:solidFill>
                  <a:schemeClr val="tx1"/>
                </a:solidFill>
                <a:effectLst/>
                <a:latin typeface="+mn-lt"/>
                <a:ea typeface="+mn-ea"/>
                <a:cs typeface="+mn-cs"/>
              </a:rPr>
              <a:t>The spread between the highest and the lowest per capita personal health spending across the states has remained relatively stable over 2009-14. Accordingly, the highest per capita spending levels were 80 to 90 percent higher per year than the lowest per capita spending levels during the period.</a:t>
            </a:r>
          </a:p>
          <a:p>
            <a:r>
              <a:rPr lang="en-US" sz="1200" b="0" i="0" kern="1200" dirty="0">
                <a:solidFill>
                  <a:schemeClr val="tx1"/>
                </a:solidFill>
                <a:effectLst/>
                <a:latin typeface="+mn-lt"/>
                <a:ea typeface="+mn-ea"/>
                <a:cs typeface="+mn-cs"/>
              </a:rPr>
              <a:t>Medicare expenditures per beneficiary were highest in New Jersey ($12,614) and lowest in Montana ($8,238) in 2014.</a:t>
            </a:r>
          </a:p>
          <a:p>
            <a:r>
              <a:rPr lang="en-US" sz="1200" b="0" i="0" kern="1200" dirty="0">
                <a:solidFill>
                  <a:schemeClr val="tx1"/>
                </a:solidFill>
                <a:effectLst/>
                <a:latin typeface="+mn-lt"/>
                <a:ea typeface="+mn-ea"/>
                <a:cs typeface="+mn-cs"/>
              </a:rPr>
              <a:t>Medicaid expenditures per enrollee were highest in North Dakota ($12,413) and lowest in Illinois ($4,959) in 2014.</a:t>
            </a:r>
          </a:p>
          <a:p>
            <a:r>
              <a:rPr lang="en-US" sz="1200" b="0" i="0" kern="1200" dirty="0">
                <a:solidFill>
                  <a:schemeClr val="tx1"/>
                </a:solidFill>
                <a:effectLst/>
                <a:latin typeface="+mn-lt"/>
                <a:ea typeface="+mn-ea"/>
                <a:cs typeface="+mn-cs"/>
              </a:rPr>
              <a:t>For further detail, see health expenditures by state of residence in downloads below.</a:t>
            </a:r>
          </a:p>
          <a:p>
            <a:r>
              <a:rPr lang="en-US" sz="1200" b="1" i="0" kern="1200" dirty="0">
                <a:solidFill>
                  <a:schemeClr val="tx1"/>
                </a:solidFill>
                <a:effectLst/>
                <a:latin typeface="+mn-lt"/>
                <a:ea typeface="+mn-ea"/>
                <a:cs typeface="+mn-cs"/>
              </a:rPr>
              <a:t>NHE by State of Provider, 1980-2014:</a:t>
            </a:r>
          </a:p>
          <a:p>
            <a:r>
              <a:rPr lang="en-US" sz="1200" b="0" i="0" kern="1200" dirty="0">
                <a:solidFill>
                  <a:schemeClr val="tx1"/>
                </a:solidFill>
                <a:effectLst/>
                <a:latin typeface="+mn-lt"/>
                <a:ea typeface="+mn-ea"/>
                <a:cs typeface="+mn-cs"/>
              </a:rPr>
              <a:t>Between 2009 and 2014, U.S. personal health care spending grew, on average, 3.9 percent per year, with spending in North Dakota growing the fastest (6.7 percent) and spending in Rhode Island growing the slowest (2.5 percent).</a:t>
            </a:r>
          </a:p>
          <a:p>
            <a:r>
              <a:rPr lang="en-US" sz="1200" b="0" i="0" kern="1200" dirty="0">
                <a:solidFill>
                  <a:schemeClr val="tx1"/>
                </a:solidFill>
                <a:effectLst/>
                <a:latin typeface="+mn-lt"/>
                <a:ea typeface="+mn-ea"/>
                <a:cs typeface="+mn-cs"/>
              </a:rPr>
              <a:t>In 2014, California’s personal health care spending was highest in the nation ($295.0 billion), representing 11.5 percent of total U.S. personal health care spending. Comparing historical state rankings through 2014, California consistently had the highest level of total personal health care spending, together with the highest total population in the nation. Other large states, New York, Texas, Florida, and Pennsylvania, also were among the states with the highest total personal health care spending.</a:t>
            </a:r>
          </a:p>
          <a:p>
            <a:r>
              <a:rPr lang="en-US" sz="1200" b="0" i="0" kern="1200" dirty="0">
                <a:solidFill>
                  <a:schemeClr val="tx1"/>
                </a:solidFill>
                <a:effectLst/>
                <a:latin typeface="+mn-lt"/>
                <a:ea typeface="+mn-ea"/>
                <a:cs typeface="+mn-cs"/>
              </a:rPr>
              <a:t>Wyoming’s personal health care spending was lowest in the nation (as has been the case historically), representing just 0.2 percent of total U.S. personal health care spending in 2014. Vermont, Alaska, North Dakota, and South Dakota were also among the states with the lowest personal health care spending in both 2014 and historically. All these states have smaller populations.</a:t>
            </a:r>
          </a:p>
          <a:p>
            <a:r>
              <a:rPr lang="en-US" sz="1200" b="0" i="0" kern="1200" dirty="0">
                <a:solidFill>
                  <a:schemeClr val="tx1"/>
                </a:solidFill>
                <a:effectLst/>
                <a:latin typeface="+mn-lt"/>
                <a:ea typeface="+mn-ea"/>
                <a:cs typeface="+mn-cs"/>
              </a:rPr>
              <a:t>Gross Domestic Product (GDP) by state measures the value of goods and services produced in each state. Health spending as a share of a state’s GDP shows the importance of the health care sector in a state’s economy. As a share of GDP, Maine ranked the highest (22.3 percent) and Wyoming ranked the lowest (9.3 percent) in 2014</a:t>
            </a:r>
          </a:p>
          <a:p>
            <a:endParaRPr lang="en-US" dirty="0"/>
          </a:p>
        </p:txBody>
      </p:sp>
      <p:sp>
        <p:nvSpPr>
          <p:cNvPr id="4" name="Slide Number Placeholder 3"/>
          <p:cNvSpPr>
            <a:spLocks noGrp="1"/>
          </p:cNvSpPr>
          <p:nvPr>
            <p:ph type="sldNum" sz="quarter" idx="5"/>
          </p:nvPr>
        </p:nvSpPr>
        <p:spPr/>
        <p:txBody>
          <a:bodyPr/>
          <a:lstStyle/>
          <a:p>
            <a:fld id="{B93DEB2A-5E70-2746-ACB6-8937FADA74EC}" type="slidenum">
              <a:rPr lang="en-US" smtClean="0"/>
              <a:t>11</a:t>
            </a:fld>
            <a:endParaRPr lang="en-US"/>
          </a:p>
        </p:txBody>
      </p:sp>
    </p:spTree>
    <p:extLst>
      <p:ext uri="{BB962C8B-B14F-4D97-AF65-F5344CB8AC3E}">
        <p14:creationId xmlns:p14="http://schemas.microsoft.com/office/powerpoint/2010/main" val="3054839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Enrollment in Medicare Advantage (MA) will soon be larger than enrollment in traditional Medicare (TM). Rapid enrollment growth demonstrates the popularity of MA among Medicare beneficiaries. MA is also profitable for insurers and has widespread bipartisan political support. MA plans have reduced health care utilization, but although MA was also supposed to generate Medicare program savings, it never has. Policy groups such as the Medicare Payment Advisory Commission (</a:t>
            </a:r>
            <a:r>
              <a:rPr lang="en-US" dirty="0" err="1"/>
              <a:t>MedPAC</a:t>
            </a:r>
            <a:r>
              <a:rPr lang="en-US" dirty="0"/>
              <a:t>) have long understood and explained that MA plans are overpaid relative to TM when viewed on comparable terms. Meanwhile, the Hospital Insurance trust fund that finances Part A of TM (hospital services) is estimated to be exhausted in 2028, leaving Part A insolvent with enough dedicated financing to pay only 90 cents on the dollar for promised services (Medicare Trustees 2022). </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https://</a:t>
            </a:r>
            <a:r>
              <a:rPr lang="en-US" sz="1200" b="0" i="0" kern="1200" dirty="0" err="1">
                <a:solidFill>
                  <a:schemeClr val="tx1"/>
                </a:solidFill>
                <a:effectLst/>
                <a:latin typeface="+mn-lt"/>
                <a:ea typeface="+mn-ea"/>
                <a:cs typeface="+mn-cs"/>
              </a:rPr>
              <a:t>www.actuary.org</a:t>
            </a:r>
            <a:r>
              <a:rPr lang="en-US" sz="1200" b="0" i="0" kern="1200" dirty="0">
                <a:solidFill>
                  <a:schemeClr val="tx1"/>
                </a:solidFill>
                <a:effectLst/>
                <a:latin typeface="+mn-lt"/>
                <a:ea typeface="+mn-ea"/>
                <a:cs typeface="+mn-cs"/>
              </a:rPr>
              <a:t>/node/13472</a:t>
            </a: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Medicare plays a vital role in providing health care benefits to seniors and adults with permanent disabilities—more than 61.2 million Americans in 2019. But the federal government program faces long-term solvency issues. As noted in the 2020 Medicare Trustees Report, Medicare’s Hospital insurance (HI) trust fund is projected to be depleted in 2026. In addition, increased spending in the program’s Supplementary Medical Insurance (SMI) trust fund will increase pressure on beneficiary household budgets and the federal budget. Sustainability problems could be even worse than projected in the 2020 report, especially in the near term, due to the fact the report does not incorporate the effects of the COVID-19 pandemic on Medicare spending and revenues. Steps must be taken to ensure Medicare’s long-term sustainability, although the impact is uncertain.</a:t>
            </a:r>
          </a:p>
          <a:p>
            <a:r>
              <a:rPr lang="en-US" sz="1200" b="1" i="0" kern="1200" dirty="0">
                <a:solidFill>
                  <a:schemeClr val="tx1"/>
                </a:solidFill>
                <a:effectLst/>
                <a:latin typeface="+mn-lt"/>
                <a:ea typeface="+mn-ea"/>
                <a:cs typeface="+mn-cs"/>
              </a:rPr>
              <a:t>Medicare’s trust funds</a:t>
            </a:r>
          </a:p>
          <a:p>
            <a:r>
              <a:rPr lang="en-US" sz="1200" b="0" i="0" kern="1200" dirty="0">
                <a:solidFill>
                  <a:schemeClr val="tx1"/>
                </a:solidFill>
                <a:effectLst/>
                <a:latin typeface="+mn-lt"/>
                <a:ea typeface="+mn-ea"/>
                <a:cs typeface="+mn-cs"/>
              </a:rPr>
              <a:t>Medicare programs are operated through two funds: The HI trust fund mainly pays for inpatient hospital costs, and the SMI trust fund finances physician services, outpatient care, and the Part D prescription drug program.</a:t>
            </a:r>
          </a:p>
          <a:p>
            <a:r>
              <a:rPr lang="en-US" sz="1200" b="0" i="0" kern="1200" dirty="0">
                <a:solidFill>
                  <a:schemeClr val="tx1"/>
                </a:solidFill>
                <a:effectLst/>
                <a:latin typeface="+mn-lt"/>
                <a:ea typeface="+mn-ea"/>
                <a:cs typeface="+mn-cs"/>
              </a:rPr>
              <a:t>The HI trust fund receives income primarily from payroll taxes and had assets of $200.4 billion at the beginning of 2019. HI expenditures in 2019 ($328.3 billion) exceeded HI revenues ($322.5 billion), with trust fund assets making up the difference and thereby declining to $194.6 billion at the end of 2019. A growing number of retirees coupled with increases in health care spending per beneficiary will cause HI spending to increase faster than its revenues, further depleting HI trust fund assets.</a:t>
            </a:r>
          </a:p>
          <a:p>
            <a:pPr fontAlgn="t"/>
            <a:r>
              <a:rPr lang="en-US" sz="1200" b="1" kern="1200" dirty="0">
                <a:solidFill>
                  <a:schemeClr val="tx1"/>
                </a:solidFill>
                <a:effectLst/>
                <a:latin typeface="+mn-lt"/>
                <a:ea typeface="+mn-ea"/>
                <a:cs typeface="+mn-cs"/>
              </a:rPr>
              <a:t>MEDICARE AT A GLANCE IN 2019</a:t>
            </a:r>
            <a:endParaRPr lang="en-US" b="1" dirty="0">
              <a:effectLst/>
            </a:endParaRPr>
          </a:p>
          <a:p>
            <a:pPr fontAlgn="t"/>
            <a:r>
              <a:rPr lang="en-US" sz="1200" b="1" i="0" kern="1200" dirty="0">
                <a:solidFill>
                  <a:schemeClr val="tx1"/>
                </a:solidFill>
                <a:effectLst/>
                <a:latin typeface="+mn-lt"/>
                <a:ea typeface="+mn-ea"/>
                <a:cs typeface="+mn-cs"/>
              </a:rPr>
              <a:t>Beneficiaries:</a:t>
            </a:r>
            <a:endParaRPr lang="en-US" sz="1200" b="0" i="0" kern="1200" dirty="0">
              <a:solidFill>
                <a:schemeClr val="tx1"/>
              </a:solidFill>
              <a:effectLst/>
              <a:latin typeface="+mn-lt"/>
              <a:ea typeface="+mn-ea"/>
              <a:cs typeface="+mn-cs"/>
            </a:endParaRPr>
          </a:p>
          <a:p>
            <a:pPr fontAlgn="t"/>
            <a:r>
              <a:rPr lang="en-US" sz="1200" b="0" i="0" kern="1200" dirty="0">
                <a:solidFill>
                  <a:schemeClr val="tx1"/>
                </a:solidFill>
                <a:effectLst/>
                <a:latin typeface="+mn-lt"/>
                <a:ea typeface="+mn-ea"/>
                <a:cs typeface="+mn-cs"/>
              </a:rPr>
              <a:t>52.6 million seniors</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8.7 million younger adults with permanent disabilities</a:t>
            </a:r>
          </a:p>
          <a:p>
            <a:pPr fontAlgn="t"/>
            <a:r>
              <a:rPr lang="en-US" sz="1200" b="1" i="0" kern="1200" dirty="0">
                <a:solidFill>
                  <a:schemeClr val="tx1"/>
                </a:solidFill>
                <a:effectLst/>
                <a:latin typeface="+mn-lt"/>
                <a:ea typeface="+mn-ea"/>
                <a:cs typeface="+mn-cs"/>
              </a:rPr>
              <a:t>Expenditures:</a:t>
            </a:r>
            <a:endParaRPr lang="en-US" sz="1200" b="0" i="0" kern="1200" dirty="0">
              <a:solidFill>
                <a:schemeClr val="tx1"/>
              </a:solidFill>
              <a:effectLst/>
              <a:latin typeface="+mn-lt"/>
              <a:ea typeface="+mn-ea"/>
              <a:cs typeface="+mn-cs"/>
            </a:endParaRPr>
          </a:p>
          <a:p>
            <a:pPr fontAlgn="t"/>
            <a:r>
              <a:rPr lang="en-US" sz="1200" kern="1200" dirty="0">
                <a:solidFill>
                  <a:schemeClr val="tx1"/>
                </a:solidFill>
                <a:effectLst/>
                <a:latin typeface="+mn-lt"/>
                <a:ea typeface="+mn-ea"/>
                <a:cs typeface="+mn-cs"/>
              </a:rPr>
              <a:t>HI - $328.2 billion</a:t>
            </a:r>
            <a:br>
              <a:rPr lang="en-US" dirty="0">
                <a:effectLst/>
              </a:rPr>
            </a:br>
            <a:r>
              <a:rPr lang="en-US" sz="1200" kern="1200" dirty="0">
                <a:solidFill>
                  <a:schemeClr val="tx1"/>
                </a:solidFill>
                <a:effectLst/>
                <a:latin typeface="+mn-lt"/>
                <a:ea typeface="+mn-ea"/>
                <a:cs typeface="+mn-cs"/>
              </a:rPr>
              <a:t>SMI - $467.9 billion</a:t>
            </a:r>
            <a:br>
              <a:rPr lang="en-US" dirty="0">
                <a:effectLst/>
              </a:rPr>
            </a:br>
            <a:r>
              <a:rPr lang="en-US" sz="1200" kern="1200" dirty="0">
                <a:solidFill>
                  <a:schemeClr val="tx1"/>
                </a:solidFill>
                <a:effectLst/>
                <a:latin typeface="+mn-lt"/>
                <a:ea typeface="+mn-ea"/>
                <a:cs typeface="+mn-cs"/>
              </a:rPr>
              <a:t>Total - $796.1 </a:t>
            </a:r>
            <a:r>
              <a:rPr lang="en-US" sz="1200" kern="1200" dirty="0" err="1">
                <a:solidFill>
                  <a:schemeClr val="tx1"/>
                </a:solidFill>
                <a:effectLst/>
                <a:latin typeface="+mn-lt"/>
                <a:ea typeface="+mn-ea"/>
                <a:cs typeface="+mn-cs"/>
              </a:rPr>
              <a:t>billion</a:t>
            </a:r>
            <a:r>
              <a:rPr lang="en-US" sz="1200" b="1" i="0" kern="1200" dirty="0" err="1">
                <a:solidFill>
                  <a:schemeClr val="tx1"/>
                </a:solidFill>
                <a:effectLst/>
                <a:latin typeface="+mn-lt"/>
                <a:ea typeface="+mn-ea"/>
                <a:cs typeface="+mn-cs"/>
              </a:rPr>
              <a:t>Income</a:t>
            </a:r>
            <a:r>
              <a:rPr lang="en-US" sz="1200" b="1" i="0" kern="1200" dirty="0">
                <a:solidFill>
                  <a:schemeClr val="tx1"/>
                </a:solidFill>
                <a:effectLst/>
                <a:latin typeface="+mn-lt"/>
                <a:ea typeface="+mn-ea"/>
                <a:cs typeface="+mn-cs"/>
              </a:rPr>
              <a:t>:</a:t>
            </a:r>
            <a:endParaRPr lang="en-US" sz="1200" b="0" i="0" kern="1200" dirty="0">
              <a:solidFill>
                <a:schemeClr val="tx1"/>
              </a:solidFill>
              <a:effectLst/>
              <a:latin typeface="+mn-lt"/>
              <a:ea typeface="+mn-ea"/>
              <a:cs typeface="+mn-cs"/>
            </a:endParaRPr>
          </a:p>
          <a:p>
            <a:pPr fontAlgn="t"/>
            <a:r>
              <a:rPr lang="en-US" sz="1200" kern="1200" dirty="0">
                <a:solidFill>
                  <a:schemeClr val="tx1"/>
                </a:solidFill>
                <a:effectLst/>
                <a:latin typeface="+mn-lt"/>
                <a:ea typeface="+mn-ea"/>
                <a:cs typeface="+mn-cs"/>
              </a:rPr>
              <a:t>HI - $322.5 billion</a:t>
            </a:r>
            <a:br>
              <a:rPr lang="en-US" dirty="0">
                <a:effectLst/>
              </a:rPr>
            </a:br>
            <a:r>
              <a:rPr lang="en-US" sz="1200" kern="1200" dirty="0">
                <a:solidFill>
                  <a:schemeClr val="tx1"/>
                </a:solidFill>
                <a:effectLst/>
                <a:latin typeface="+mn-lt"/>
                <a:ea typeface="+mn-ea"/>
                <a:cs typeface="+mn-cs"/>
              </a:rPr>
              <a:t>SMI - $472.3 billion</a:t>
            </a:r>
            <a:br>
              <a:rPr lang="en-US" dirty="0">
                <a:effectLst/>
              </a:rPr>
            </a:br>
            <a:r>
              <a:rPr lang="en-US" sz="1200" kern="1200" dirty="0">
                <a:solidFill>
                  <a:schemeClr val="tx1"/>
                </a:solidFill>
                <a:effectLst/>
                <a:latin typeface="+mn-lt"/>
                <a:ea typeface="+mn-ea"/>
                <a:cs typeface="+mn-cs"/>
              </a:rPr>
              <a:t>Total - $794.8 </a:t>
            </a:r>
            <a:r>
              <a:rPr lang="en-US" sz="1200" kern="1200" dirty="0" err="1">
                <a:solidFill>
                  <a:schemeClr val="tx1"/>
                </a:solidFill>
                <a:effectLst/>
                <a:latin typeface="+mn-lt"/>
                <a:ea typeface="+mn-ea"/>
                <a:cs typeface="+mn-cs"/>
              </a:rPr>
              <a:t>billion</a:t>
            </a:r>
            <a:r>
              <a:rPr lang="en-US" sz="1200" b="1" i="0" kern="1200" dirty="0" err="1">
                <a:solidFill>
                  <a:schemeClr val="tx1"/>
                </a:solidFill>
                <a:effectLst/>
                <a:latin typeface="+mn-lt"/>
                <a:ea typeface="+mn-ea"/>
                <a:cs typeface="+mn-cs"/>
              </a:rPr>
              <a:t>Total</a:t>
            </a:r>
            <a:r>
              <a:rPr lang="en-US" sz="1200" b="1" i="0" kern="1200" dirty="0">
                <a:solidFill>
                  <a:schemeClr val="tx1"/>
                </a:solidFill>
                <a:effectLst/>
                <a:latin typeface="+mn-lt"/>
                <a:ea typeface="+mn-ea"/>
                <a:cs typeface="+mn-cs"/>
              </a:rPr>
              <a:t> fund assets:</a:t>
            </a:r>
            <a:endParaRPr lang="en-US" sz="1200" b="0" i="0" kern="1200" dirty="0">
              <a:solidFill>
                <a:schemeClr val="tx1"/>
              </a:solidFill>
              <a:effectLst/>
              <a:latin typeface="+mn-lt"/>
              <a:ea typeface="+mn-ea"/>
              <a:cs typeface="+mn-cs"/>
            </a:endParaRPr>
          </a:p>
          <a:p>
            <a:pPr fontAlgn="t"/>
            <a:r>
              <a:rPr lang="en-US" sz="1200" b="0" i="0" kern="1200" dirty="0">
                <a:solidFill>
                  <a:schemeClr val="tx1"/>
                </a:solidFill>
                <a:effectLst/>
                <a:latin typeface="+mn-lt"/>
                <a:ea typeface="+mn-ea"/>
                <a:cs typeface="+mn-cs"/>
              </a:rPr>
              <a:t>HI - $194.6 billion</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SMI - $108.7 billion</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Total - $303.3 billion</a:t>
            </a:r>
          </a:p>
          <a:p>
            <a:pPr fontAlgn="t"/>
            <a:r>
              <a:rPr lang="en-US" sz="1200" b="1" i="0" kern="1200" dirty="0">
                <a:solidFill>
                  <a:schemeClr val="tx1"/>
                </a:solidFill>
                <a:effectLst/>
                <a:latin typeface="+mn-lt"/>
                <a:ea typeface="+mn-ea"/>
                <a:cs typeface="+mn-cs"/>
              </a:rPr>
              <a:t>Projected HI Trust Fund depletion date:</a:t>
            </a:r>
            <a:endParaRPr lang="en-US" sz="1200" b="0" i="0" kern="1200" dirty="0">
              <a:solidFill>
                <a:schemeClr val="tx1"/>
              </a:solidFill>
              <a:effectLst/>
              <a:latin typeface="+mn-lt"/>
              <a:ea typeface="+mn-ea"/>
              <a:cs typeface="+mn-cs"/>
            </a:endParaRPr>
          </a:p>
          <a:p>
            <a:pPr fontAlgn="t"/>
            <a:r>
              <a:rPr lang="en-US" sz="1200" b="0" i="0" kern="1200" dirty="0">
                <a:solidFill>
                  <a:schemeClr val="tx1"/>
                </a:solidFill>
                <a:effectLst/>
                <a:latin typeface="+mn-lt"/>
                <a:ea typeface="+mn-ea"/>
                <a:cs typeface="+mn-cs"/>
              </a:rPr>
              <a:t>2026</a:t>
            </a:r>
          </a:p>
          <a:p>
            <a:pPr fontAlgn="t"/>
            <a:r>
              <a:rPr lang="en-US" sz="1200" b="0" i="0" kern="1200" dirty="0">
                <a:solidFill>
                  <a:schemeClr val="tx1"/>
                </a:solidFill>
                <a:effectLst/>
                <a:latin typeface="+mn-lt"/>
                <a:ea typeface="+mn-ea"/>
                <a:cs typeface="+mn-cs"/>
              </a:rPr>
              <a:t>Source: 2020 Medicare Trustees Report</a:t>
            </a:r>
          </a:p>
          <a:p>
            <a:r>
              <a:rPr lang="en-US" sz="1200" b="0" i="0" kern="1200" dirty="0">
                <a:solidFill>
                  <a:schemeClr val="tx1"/>
                </a:solidFill>
                <a:effectLst/>
                <a:latin typeface="+mn-lt"/>
                <a:ea typeface="+mn-ea"/>
                <a:cs typeface="+mn-cs"/>
              </a:rPr>
              <a:t>The SMI trust fund receives about three-quarters of its funding from general revenues and one-quarter from beneficiary premiums. SMI assets totaled $104.3 billion at the beginning of 2019 and grew to $108.8 billion at the end of 2019, as SMI revenues ($472.3 billion) outpaced expenditures</a:t>
            </a:r>
          </a:p>
          <a:p>
            <a:endParaRPr lang="en-US" dirty="0"/>
          </a:p>
        </p:txBody>
      </p:sp>
      <p:sp>
        <p:nvSpPr>
          <p:cNvPr id="4" name="Slide Number Placeholder 3"/>
          <p:cNvSpPr>
            <a:spLocks noGrp="1"/>
          </p:cNvSpPr>
          <p:nvPr>
            <p:ph type="sldNum" sz="quarter" idx="5"/>
          </p:nvPr>
        </p:nvSpPr>
        <p:spPr/>
        <p:txBody>
          <a:bodyPr/>
          <a:lstStyle/>
          <a:p>
            <a:fld id="{B93DEB2A-5E70-2746-ACB6-8937FADA74EC}" type="slidenum">
              <a:rPr lang="en-US" smtClean="0"/>
              <a:t>12</a:t>
            </a:fld>
            <a:endParaRPr lang="en-US"/>
          </a:p>
        </p:txBody>
      </p:sp>
    </p:spTree>
    <p:extLst>
      <p:ext uri="{BB962C8B-B14F-4D97-AF65-F5344CB8AC3E}">
        <p14:creationId xmlns:p14="http://schemas.microsoft.com/office/powerpoint/2010/main" val="42537355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C956EEE-BA66-364D-85B5-895972C94762}" type="slidenum">
              <a:rPr lang="en-US" smtClean="0"/>
              <a:t>13</a:t>
            </a:fld>
            <a:endParaRPr lang="en-US"/>
          </a:p>
        </p:txBody>
      </p:sp>
    </p:spTree>
    <p:extLst>
      <p:ext uri="{BB962C8B-B14F-4D97-AF65-F5344CB8AC3E}">
        <p14:creationId xmlns:p14="http://schemas.microsoft.com/office/powerpoint/2010/main" val="17594094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commercial insurance company with a Medicare contract</a:t>
            </a:r>
          </a:p>
          <a:p>
            <a:pPr lvl="1"/>
            <a:r>
              <a:rPr lang="en-US" dirty="0"/>
              <a:t>The company will “manage” the patient’s care – more scrutiny to limit $$ waste</a:t>
            </a:r>
          </a:p>
          <a:p>
            <a:pPr lvl="1"/>
            <a:r>
              <a:rPr lang="en-US" dirty="0"/>
              <a:t>Set fees coming in, quality standards need to be met.  But, if costs are less than fees, the MA plans can capture some of the savings (“shared savings” with CMS)</a:t>
            </a:r>
          </a:p>
          <a:p>
            <a:r>
              <a:rPr lang="en-US" dirty="0"/>
              <a:t>Same parts (A, B, etc. with plain Medicare) but have more flexibilities (benefits, plan design)</a:t>
            </a:r>
          </a:p>
          <a:p>
            <a:endParaRPr lang="en-US" dirty="0"/>
          </a:p>
        </p:txBody>
      </p:sp>
      <p:sp>
        <p:nvSpPr>
          <p:cNvPr id="4" name="Slide Number Placeholder 3"/>
          <p:cNvSpPr>
            <a:spLocks noGrp="1"/>
          </p:cNvSpPr>
          <p:nvPr>
            <p:ph type="sldNum" sz="quarter" idx="10"/>
          </p:nvPr>
        </p:nvSpPr>
        <p:spPr/>
        <p:txBody>
          <a:bodyPr/>
          <a:lstStyle/>
          <a:p>
            <a:fld id="{CA5D3BF3-D352-46FC-8343-31F56E6730EA}" type="slidenum">
              <a:rPr lang="en-US" smtClean="0"/>
              <a:pPr/>
              <a:t>14</a:t>
            </a:fld>
            <a:endParaRPr lang="en-US"/>
          </a:p>
        </p:txBody>
      </p:sp>
    </p:spTree>
    <p:extLst>
      <p:ext uri="{BB962C8B-B14F-4D97-AF65-F5344CB8AC3E}">
        <p14:creationId xmlns:p14="http://schemas.microsoft.com/office/powerpoint/2010/main" val="35698999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C956EEE-BA66-364D-85B5-895972C94762}" type="slidenum">
              <a:rPr lang="en-US" smtClean="0"/>
              <a:t>15</a:t>
            </a:fld>
            <a:endParaRPr lang="en-US"/>
          </a:p>
        </p:txBody>
      </p:sp>
    </p:spTree>
    <p:extLst>
      <p:ext uri="{BB962C8B-B14F-4D97-AF65-F5344CB8AC3E}">
        <p14:creationId xmlns:p14="http://schemas.microsoft.com/office/powerpoint/2010/main" val="3823718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C956EEE-BA66-364D-85B5-895972C94762}" type="slidenum">
              <a:rPr lang="en-US" smtClean="0"/>
              <a:t>16</a:t>
            </a:fld>
            <a:endParaRPr lang="en-US"/>
          </a:p>
        </p:txBody>
      </p:sp>
    </p:spTree>
    <p:extLst>
      <p:ext uri="{BB962C8B-B14F-4D97-AF65-F5344CB8AC3E}">
        <p14:creationId xmlns:p14="http://schemas.microsoft.com/office/powerpoint/2010/main" val="16685871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What is an ACO?</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ACOs are groups of doctors, hospitals, and other health care providers, who come together voluntarily to give coordinated high-quality care to their Medicare patients.</a:t>
            </a:r>
          </a:p>
          <a:p>
            <a:r>
              <a:rPr lang="en-US" sz="1200" b="0" i="0" kern="1200" dirty="0">
                <a:solidFill>
                  <a:schemeClr val="tx1"/>
                </a:solidFill>
                <a:effectLst/>
                <a:latin typeface="+mn-lt"/>
                <a:ea typeface="+mn-ea"/>
                <a:cs typeface="+mn-cs"/>
              </a:rPr>
              <a:t>The goal of coordinated care is to ensure that patients get the right care at the right time, while avoiding unnecessary duplication of services and preventing medical errors.</a:t>
            </a:r>
          </a:p>
          <a:p>
            <a:r>
              <a:rPr lang="en-US" sz="1200" b="0" i="0" kern="1200" dirty="0">
                <a:solidFill>
                  <a:schemeClr val="tx1"/>
                </a:solidFill>
                <a:effectLst/>
                <a:latin typeface="+mn-lt"/>
                <a:ea typeface="+mn-ea"/>
                <a:cs typeface="+mn-cs"/>
              </a:rPr>
              <a:t>When an ACO succeeds both in delivering high-quality care and spending health care dollars more wisely, the ACO will share in the savings it achieves for the Medicare program.</a:t>
            </a: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One of the main ways the Affordable Care Act seeks to reduce health care costs is by encouraging doctors, hospitals and other health care providers to form networks that coordinate patient care and become eligible for bonuses when they deliver that care more efficiently.</a:t>
            </a:r>
          </a:p>
          <a:p>
            <a:r>
              <a:rPr lang="en-US" sz="1200" b="0" i="0" kern="1200" dirty="0">
                <a:solidFill>
                  <a:schemeClr val="tx1"/>
                </a:solidFill>
                <a:effectLst/>
                <a:latin typeface="+mn-lt"/>
                <a:ea typeface="+mn-ea"/>
                <a:cs typeface="+mn-cs"/>
              </a:rPr>
              <a:t>The law takes a carrot-and-stick approach by encouraging the formation of accountable care organizations (ACOs) in the Medicare program. Providers make more if they keep their patients healthy. About 6 million Medicare beneficiaries are now in an ACO, and, combined with the private sector, at least </a:t>
            </a:r>
            <a:r>
              <a:rPr lang="en-US" sz="1200" b="0" i="0" u="sng" kern="1200" dirty="0">
                <a:solidFill>
                  <a:schemeClr val="tx1"/>
                </a:solidFill>
                <a:effectLst/>
                <a:latin typeface="+mn-lt"/>
                <a:ea typeface="+mn-ea"/>
                <a:cs typeface="+mn-cs"/>
                <a:hlinkClick r:id="rId3"/>
              </a:rPr>
              <a:t>744 organizations </a:t>
            </a:r>
            <a:r>
              <a:rPr lang="en-US" sz="1200" b="0" i="0" kern="1200" dirty="0">
                <a:solidFill>
                  <a:schemeClr val="tx1"/>
                </a:solidFill>
                <a:effectLst/>
                <a:latin typeface="+mn-lt"/>
                <a:ea typeface="+mn-ea"/>
                <a:cs typeface="+mn-cs"/>
              </a:rPr>
              <a:t>have become ACOs since 2011. An estimated 23.5 million Americans are now being served by an ACO. You may even be in one and not know it.</a:t>
            </a:r>
          </a:p>
          <a:p>
            <a:r>
              <a:rPr lang="en-US" sz="1200" b="0" i="0" kern="1200" dirty="0">
                <a:solidFill>
                  <a:schemeClr val="tx1"/>
                </a:solidFill>
                <a:effectLst/>
                <a:latin typeface="+mn-lt"/>
                <a:ea typeface="+mn-ea"/>
                <a:cs typeface="+mn-cs"/>
              </a:rPr>
              <a:t>While ACOs are touted as a way to help fix an inefficient payment system that rewards more, not better, care, some economists warn they could lead to greater consolidation in the health care industry, which could allow some providers to charge more if they’re the only game in town. </a:t>
            </a:r>
            <a:r>
              <a:rPr lang="en-US" sz="1200" b="0" i="1" kern="1200" dirty="0">
                <a:solidFill>
                  <a:schemeClr val="tx1"/>
                </a:solidFill>
                <a:effectLst/>
                <a:latin typeface="+mn-lt"/>
                <a:ea typeface="+mn-ea"/>
                <a:cs typeface="+mn-cs"/>
              </a:rPr>
              <a:t> </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ACOs have become one of the most talked about new ideas in Obamacare. Here are answers to some common questions about how they work:</a:t>
            </a:r>
          </a:p>
          <a:p>
            <a:r>
              <a:rPr lang="en-US" dirty="0"/>
              <a:t>USE OUR </a:t>
            </a:r>
            <a:r>
              <a:rPr lang="en-US" dirty="0" err="1"/>
              <a:t>CONTENT</a:t>
            </a:r>
            <a:r>
              <a:rPr lang="en-US" dirty="0" err="1">
                <a:effectLst/>
              </a:rPr>
              <a:t>This</a:t>
            </a:r>
            <a:r>
              <a:rPr lang="en-US" dirty="0">
                <a:effectLst/>
              </a:rPr>
              <a:t> KHN story can be republished for free (</a:t>
            </a:r>
            <a:r>
              <a:rPr lang="en-US" sz="1200" u="none" strike="noStrike" kern="1200" dirty="0">
                <a:solidFill>
                  <a:schemeClr val="tx1"/>
                </a:solidFill>
                <a:effectLst/>
                <a:latin typeface="+mn-lt"/>
                <a:ea typeface="+mn-ea"/>
                <a:cs typeface="+mn-cs"/>
                <a:hlinkClick r:id="rId4"/>
              </a:rPr>
              <a:t>details</a:t>
            </a:r>
            <a:r>
              <a:rPr lang="en-US" dirty="0">
                <a:effectLst/>
              </a:rPr>
              <a:t>).</a:t>
            </a:r>
          </a:p>
          <a:p>
            <a:r>
              <a:rPr lang="en-US" sz="1200" b="1" i="0" kern="1200" dirty="0">
                <a:solidFill>
                  <a:schemeClr val="tx1"/>
                </a:solidFill>
                <a:effectLst/>
                <a:latin typeface="+mn-lt"/>
                <a:ea typeface="+mn-ea"/>
                <a:cs typeface="+mn-cs"/>
              </a:rPr>
              <a:t>What is an accountable care organization?</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An ACO is a network of doctors and hospitals that shares financial and medical responsibility for providing coordinated care to patients in hopes of limiting unnecessary spending. At the heart of each patient’s care is a primary care physician.</a:t>
            </a:r>
          </a:p>
          <a:p>
            <a:r>
              <a:rPr lang="en-US" sz="1200" b="0" i="0" kern="1200" dirty="0">
                <a:solidFill>
                  <a:schemeClr val="tx1"/>
                </a:solidFill>
                <a:effectLst/>
                <a:latin typeface="+mn-lt"/>
                <a:ea typeface="+mn-ea"/>
                <a:cs typeface="+mn-cs"/>
              </a:rPr>
              <a:t>In Obamacare, each ACO </a:t>
            </a:r>
            <a:r>
              <a:rPr lang="en-US" sz="1200" b="0" i="0" u="sng" kern="1200" dirty="0">
                <a:solidFill>
                  <a:schemeClr val="tx1"/>
                </a:solidFill>
                <a:effectLst/>
                <a:latin typeface="+mn-lt"/>
                <a:ea typeface="+mn-ea"/>
                <a:cs typeface="+mn-cs"/>
                <a:hlinkClick r:id="rId5"/>
              </a:rPr>
              <a:t>has to manage</a:t>
            </a:r>
            <a:r>
              <a:rPr lang="en-US" sz="1200" b="0" i="0" kern="1200" dirty="0">
                <a:solidFill>
                  <a:schemeClr val="tx1"/>
                </a:solidFill>
                <a:effectLst/>
                <a:latin typeface="+mn-lt"/>
                <a:ea typeface="+mn-ea"/>
                <a:cs typeface="+mn-cs"/>
              </a:rPr>
              <a:t> the health care needs of a minimum of 5,000 Medicare beneficiaries for at least three years.</a:t>
            </a:r>
          </a:p>
          <a:p>
            <a:r>
              <a:rPr lang="en-US" sz="1200" b="0" i="0" kern="1200" dirty="0">
                <a:solidFill>
                  <a:schemeClr val="tx1"/>
                </a:solidFill>
                <a:effectLst/>
                <a:latin typeface="+mn-lt"/>
                <a:ea typeface="+mn-ea"/>
                <a:cs typeface="+mn-cs"/>
              </a:rPr>
              <a:t>Think of it as buying a television, says Harold Miller, president and CEO of the Center for Healthcare Quality &amp; Payment Reform in Pittsburgh, Pa. A TV manufacturer like Sony may contract with many suppliers to build sets. Like Sony does for TVs, Miller says, an ACO brings together the different component parts of care for the patient – primary care, specialists, hospitals, home health care, etc. – and ensures that all of the “parts work well together.”</a:t>
            </a:r>
          </a:p>
          <a:p>
            <a:r>
              <a:rPr lang="en-US" sz="1200" b="0" i="0" kern="1200" dirty="0">
                <a:solidFill>
                  <a:schemeClr val="tx1"/>
                </a:solidFill>
                <a:effectLst/>
                <a:latin typeface="+mn-lt"/>
                <a:ea typeface="+mn-ea"/>
                <a:cs typeface="+mn-cs"/>
              </a:rPr>
              <a:t>The problem with most health systems today, Miller says, is that patients are getting each part of their health care separately. “People want to buy individual circuit boards, not a whole TV,” he says. “If we can show them that the TV works better, maybe they’ll buy it,” rather than assembling a patchwork of services themselves.</a:t>
            </a:r>
          </a:p>
          <a:p>
            <a:r>
              <a:rPr lang="en-US" sz="1200" b="1" i="0" kern="1200" dirty="0">
                <a:solidFill>
                  <a:schemeClr val="tx1"/>
                </a:solidFill>
                <a:effectLst/>
                <a:latin typeface="+mn-lt"/>
                <a:ea typeface="+mn-ea"/>
                <a:cs typeface="+mn-cs"/>
              </a:rPr>
              <a:t>Why did Congress include ACOs in the law?</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As lawmakers searched for ways to reduce the national deficit, Medicare became a prime target. With baby boomers entering retirement age, the costs of caring for elderly and disabled Americans are expected to soar.</a:t>
            </a:r>
          </a:p>
          <a:p>
            <a:r>
              <a:rPr lang="en-US" sz="1200" b="0" i="0" kern="1200" dirty="0">
                <a:solidFill>
                  <a:schemeClr val="tx1"/>
                </a:solidFill>
                <a:effectLst/>
                <a:latin typeface="+mn-lt"/>
                <a:ea typeface="+mn-ea"/>
                <a:cs typeface="+mn-cs"/>
              </a:rPr>
              <a:t>The health law created the </a:t>
            </a:r>
            <a:r>
              <a:rPr lang="en-US" sz="1200" b="0" i="0" u="sng" kern="1200" dirty="0">
                <a:solidFill>
                  <a:schemeClr val="tx1"/>
                </a:solidFill>
                <a:effectLst/>
                <a:latin typeface="+mn-lt"/>
                <a:ea typeface="+mn-ea"/>
                <a:cs typeface="+mn-cs"/>
                <a:hlinkClick r:id="rId6"/>
              </a:rPr>
              <a:t>Medicare Shared Savings Program</a:t>
            </a:r>
            <a:r>
              <a:rPr lang="en-US" sz="1200" b="0" i="0" kern="1200" dirty="0">
                <a:solidFill>
                  <a:schemeClr val="tx1"/>
                </a:solidFill>
                <a:effectLst/>
                <a:latin typeface="+mn-lt"/>
                <a:ea typeface="+mn-ea"/>
                <a:cs typeface="+mn-cs"/>
              </a:rPr>
              <a:t>. In it, ACOs make providers jointly accountable for the health of their patients, giving them financial incentives to cooperate and save money by avoiding unnecessary tests and procedures. For ACOs to work, they have to seamlessly share information. Those that save money while also meeting quality targets keep a portion of the savings. Providers can choose to be at risk of losing money if they want to aim for a bigger reward, or they can enter the program with no risk at all.</a:t>
            </a:r>
          </a:p>
          <a:p>
            <a:r>
              <a:rPr lang="en-US" sz="1200" b="0" i="0" kern="1200" dirty="0">
                <a:solidFill>
                  <a:schemeClr val="tx1"/>
                </a:solidFill>
                <a:effectLst/>
                <a:latin typeface="+mn-lt"/>
                <a:ea typeface="+mn-ea"/>
                <a:cs typeface="+mn-cs"/>
              </a:rPr>
              <a:t>In addition, the Centers for Medicare &amp; Medicaid Services (CMS) created a second strategy, called the </a:t>
            </a:r>
            <a:r>
              <a:rPr lang="en-US" sz="1200" b="0" i="0" u="sng" kern="1200" dirty="0">
                <a:solidFill>
                  <a:schemeClr val="tx1"/>
                </a:solidFill>
                <a:effectLst/>
                <a:latin typeface="+mn-lt"/>
                <a:ea typeface="+mn-ea"/>
                <a:cs typeface="+mn-cs"/>
                <a:hlinkClick r:id="rId7"/>
              </a:rPr>
              <a:t>Pioneer Program</a:t>
            </a:r>
            <a:r>
              <a:rPr lang="en-US" sz="1200" b="0" i="0" kern="1200" dirty="0">
                <a:solidFill>
                  <a:schemeClr val="tx1"/>
                </a:solidFill>
                <a:effectLst/>
                <a:latin typeface="+mn-lt"/>
                <a:ea typeface="+mn-ea"/>
                <a:cs typeface="+mn-cs"/>
              </a:rPr>
              <a:t>, for </a:t>
            </a:r>
            <a:r>
              <a:rPr lang="en-US" sz="1200" b="0" i="0" u="sng" kern="1200" dirty="0">
                <a:solidFill>
                  <a:schemeClr val="tx1"/>
                </a:solidFill>
                <a:effectLst/>
                <a:latin typeface="+mn-lt"/>
                <a:ea typeface="+mn-ea"/>
                <a:cs typeface="+mn-cs"/>
                <a:hlinkClick r:id="rId8"/>
              </a:rPr>
              <a:t>high-performing health systems</a:t>
            </a:r>
            <a:r>
              <a:rPr lang="en-US" sz="1200" b="0" i="0" kern="1200" dirty="0">
                <a:solidFill>
                  <a:schemeClr val="tx1"/>
                </a:solidFill>
                <a:effectLst/>
                <a:latin typeface="+mn-lt"/>
                <a:ea typeface="+mn-ea"/>
                <a:cs typeface="+mn-cs"/>
              </a:rPr>
              <a:t> to pocket more of the expected savings in exchange for taking on greater financial risk.</a:t>
            </a:r>
          </a:p>
          <a:p>
            <a:r>
              <a:rPr lang="en-US" sz="1200" b="0" i="0" kern="1200" dirty="0">
                <a:solidFill>
                  <a:schemeClr val="tx1"/>
                </a:solidFill>
                <a:effectLst/>
                <a:latin typeface="+mn-lt"/>
                <a:ea typeface="+mn-ea"/>
                <a:cs typeface="+mn-cs"/>
              </a:rPr>
              <a:t>In 2014, the 20 ACOs in the Medicare Pioneer Program and 333 in the Medicare Shared Savings </a:t>
            </a:r>
            <a:r>
              <a:rPr lang="en-US" sz="1200" b="0" i="0" u="sng" kern="1200" dirty="0">
                <a:solidFill>
                  <a:schemeClr val="tx1"/>
                </a:solidFill>
                <a:effectLst/>
                <a:latin typeface="+mn-lt"/>
                <a:ea typeface="+mn-ea"/>
                <a:cs typeface="+mn-cs"/>
                <a:hlinkClick r:id="rId9"/>
              </a:rPr>
              <a:t>generated $411 million in total savings</a:t>
            </a:r>
            <a:r>
              <a:rPr lang="en-US" sz="1200" b="0" i="0" kern="1200" dirty="0">
                <a:solidFill>
                  <a:schemeClr val="tx1"/>
                </a:solidFill>
                <a:effectLst/>
                <a:latin typeface="+mn-lt"/>
                <a:ea typeface="+mn-ea"/>
                <a:cs typeface="+mn-cs"/>
              </a:rPr>
              <a:t>  but after paying bonuses, </a:t>
            </a:r>
            <a:r>
              <a:rPr lang="en-US" sz="1200" b="0" i="0" u="sng" kern="1200" dirty="0">
                <a:solidFill>
                  <a:schemeClr val="tx1"/>
                </a:solidFill>
                <a:effectLst/>
                <a:latin typeface="+mn-lt"/>
                <a:ea typeface="+mn-ea"/>
                <a:cs typeface="+mn-cs"/>
                <a:hlinkClick r:id="rId10"/>
              </a:rPr>
              <a:t>the program resulted in a net loss of $2.6 million to the Medicare trust fund</a:t>
            </a:r>
            <a:r>
              <a:rPr lang="en-US" sz="1200" b="0" i="0" kern="1200" dirty="0">
                <a:solidFill>
                  <a:schemeClr val="tx1"/>
                </a:solidFill>
                <a:effectLst/>
                <a:latin typeface="+mn-lt"/>
                <a:ea typeface="+mn-ea"/>
                <a:cs typeface="+mn-cs"/>
              </a:rPr>
              <a:t>. That’s far less than 1 percent of Medicare spending during that period.</a:t>
            </a:r>
          </a:p>
          <a:p>
            <a:r>
              <a:rPr lang="en-US" sz="1200" b="0" i="0" kern="1200" dirty="0">
                <a:solidFill>
                  <a:schemeClr val="tx1"/>
                </a:solidFill>
                <a:effectLst/>
                <a:latin typeface="+mn-lt"/>
                <a:ea typeface="+mn-ea"/>
                <a:cs typeface="+mn-cs"/>
              </a:rPr>
              <a:t>Still the program is expected to be expanded and Health and Human Services Secretary Sylvia Burwell has </a:t>
            </a:r>
            <a:r>
              <a:rPr lang="en-US" sz="1200" b="0" i="0" u="sng" kern="1200" dirty="0">
                <a:solidFill>
                  <a:schemeClr val="tx1"/>
                </a:solidFill>
                <a:effectLst/>
                <a:latin typeface="+mn-lt"/>
                <a:ea typeface="+mn-ea"/>
                <a:cs typeface="+mn-cs"/>
                <a:hlinkClick r:id="rId11"/>
              </a:rPr>
              <a:t>set a goal</a:t>
            </a:r>
            <a:r>
              <a:rPr lang="en-US" sz="1200" b="0" i="0" kern="1200" dirty="0">
                <a:solidFill>
                  <a:schemeClr val="tx1"/>
                </a:solidFill>
                <a:effectLst/>
                <a:latin typeface="+mn-lt"/>
                <a:ea typeface="+mn-ea"/>
                <a:cs typeface="+mn-cs"/>
              </a:rPr>
              <a:t> of tying 50 percent of all traditional Medicare payments to quality or value by 2018 through new payment models, including ACOs.</a:t>
            </a:r>
          </a:p>
          <a:p>
            <a:r>
              <a:rPr lang="en-US" sz="1200" b="1" i="0" kern="1200" dirty="0">
                <a:solidFill>
                  <a:schemeClr val="tx1"/>
                </a:solidFill>
                <a:effectLst/>
                <a:latin typeface="+mn-lt"/>
                <a:ea typeface="+mn-ea"/>
                <a:cs typeface="+mn-cs"/>
              </a:rPr>
              <a:t>How are ACOs paid?</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Medicare’s traditional fee-for-service payment system, doctors and hospitals generally are paid for each test and procedure. That drives up costs, experts say, by rewarding providers for doing more, even when it’s not needed. ACOs don’t do away with fee for service, but they create an incentive to be more efficient by offering bonuses when providers keep costs down. Doctors and hospitals have to meet specific quality benchmarks, focusing on prevention and carefully managing patients with chronic diseases. In other words, providers get paid more for keeping their patients healthy and out of the hospital.</a:t>
            </a:r>
          </a:p>
          <a:p>
            <a:r>
              <a:rPr lang="en-US" sz="1200" b="0" i="0" kern="1200" dirty="0">
                <a:solidFill>
                  <a:schemeClr val="tx1"/>
                </a:solidFill>
                <a:effectLst/>
                <a:latin typeface="+mn-lt"/>
                <a:ea typeface="+mn-ea"/>
                <a:cs typeface="+mn-cs"/>
              </a:rPr>
              <a:t>If an ACO is unable to save money, it could be stuck with the costs of investments made to improve care, such as adding new nurse care managers. An ACO also may have to pay a penalty if it doesn’t meet performance and savings benchmarks, although few have opted into that program yet. ACOs sponsored by physicians or rural providers, however, can apply to receive payments </a:t>
            </a:r>
            <a:r>
              <a:rPr lang="en-US" sz="1200" b="0" i="0" u="sng" kern="1200" dirty="0">
                <a:solidFill>
                  <a:schemeClr val="tx1"/>
                </a:solidFill>
                <a:effectLst/>
                <a:latin typeface="+mn-lt"/>
                <a:ea typeface="+mn-ea"/>
                <a:cs typeface="+mn-cs"/>
                <a:hlinkClick r:id="rId12"/>
              </a:rPr>
              <a:t>in advance</a:t>
            </a:r>
            <a:r>
              <a:rPr lang="en-US" sz="1200" b="0" i="0" kern="1200" dirty="0">
                <a:solidFill>
                  <a:schemeClr val="tx1"/>
                </a:solidFill>
                <a:effectLst/>
                <a:latin typeface="+mn-lt"/>
                <a:ea typeface="+mn-ea"/>
                <a:cs typeface="+mn-cs"/>
              </a:rPr>
              <a:t> to help them build the infrastructure necessary for coordinated care – a concession the Obama administration made after complaints from rural hospitals.</a:t>
            </a:r>
          </a:p>
          <a:p>
            <a:r>
              <a:rPr lang="en-US" sz="1200" b="0" i="0" kern="1200" dirty="0">
                <a:solidFill>
                  <a:schemeClr val="tx1"/>
                </a:solidFill>
                <a:effectLst/>
                <a:latin typeface="+mn-lt"/>
                <a:ea typeface="+mn-ea"/>
                <a:cs typeface="+mn-cs"/>
              </a:rPr>
              <a:t>In 2014, the third year of the Medicare ACO program</a:t>
            </a:r>
            <a:r>
              <a:rPr lang="en-US" sz="1200" b="0" i="0" u="sng" kern="1200" dirty="0">
                <a:solidFill>
                  <a:schemeClr val="tx1"/>
                </a:solidFill>
                <a:effectLst/>
                <a:latin typeface="+mn-lt"/>
                <a:ea typeface="+mn-ea"/>
                <a:cs typeface="+mn-cs"/>
                <a:hlinkClick r:id="rId13"/>
              </a:rPr>
              <a:t>, 97 ACOs</a:t>
            </a:r>
            <a:r>
              <a:rPr lang="en-US" sz="1200" b="0" i="0" kern="1200" dirty="0">
                <a:solidFill>
                  <a:schemeClr val="tx1"/>
                </a:solidFill>
                <a:effectLst/>
                <a:latin typeface="+mn-lt"/>
                <a:ea typeface="+mn-ea"/>
                <a:cs typeface="+mn-cs"/>
              </a:rPr>
              <a:t> qualified for shared savings payments of more than $422 million.</a:t>
            </a:r>
          </a:p>
          <a:p>
            <a:r>
              <a:rPr lang="en-US" sz="1200" b="1" i="0" kern="1200" dirty="0">
                <a:solidFill>
                  <a:schemeClr val="tx1"/>
                </a:solidFill>
                <a:effectLst/>
                <a:latin typeface="+mn-lt"/>
                <a:ea typeface="+mn-ea"/>
                <a:cs typeface="+mn-cs"/>
              </a:rPr>
              <a:t>How do ACOs work for patients?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Doctors and hospitals will likely refer patients to hospitals and specialists within the ACO network. But patients are usually still free to see doctors of their choice outside the network without paying more. Providers who are part of an ACO are required to alert their patients, who can choose to go to another doctor if they are uncomfortable participating. The patient can decline to have his data shared within the ACO.</a:t>
            </a:r>
          </a:p>
          <a:p>
            <a:r>
              <a:rPr lang="en-US" sz="1200" b="1" i="0" kern="1200" dirty="0">
                <a:solidFill>
                  <a:schemeClr val="tx1"/>
                </a:solidFill>
                <a:effectLst/>
                <a:latin typeface="+mn-lt"/>
                <a:ea typeface="+mn-ea"/>
                <a:cs typeface="+mn-cs"/>
              </a:rPr>
              <a:t>Who’s in charge — hospitals, doctors or insurers?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ACOs can include hospitals, specialists, post-acute providers and even private companies like Walgreens. The only must-have element is primary care physicians, who serve as the linchpin of the program.</a:t>
            </a:r>
          </a:p>
          <a:p>
            <a:r>
              <a:rPr lang="en-US" sz="1200" b="0" i="0" kern="1200" dirty="0">
                <a:solidFill>
                  <a:schemeClr val="tx1"/>
                </a:solidFill>
                <a:effectLst/>
                <a:latin typeface="+mn-lt"/>
                <a:ea typeface="+mn-ea"/>
                <a:cs typeface="+mn-cs"/>
              </a:rPr>
              <a:t>In private ACOs, insurers can also play a role, though they aren’t in charge of medical care. Some regions of the country, including parts of California, already had large multi-specialty physician groups that became ACOs on their own by networking with neighboring hospitals.</a:t>
            </a:r>
          </a:p>
          <a:p>
            <a:r>
              <a:rPr lang="en-US" sz="1200" b="0" i="0" kern="1200" dirty="0">
                <a:solidFill>
                  <a:schemeClr val="tx1"/>
                </a:solidFill>
                <a:effectLst/>
                <a:latin typeface="+mn-lt"/>
                <a:ea typeface="+mn-ea"/>
                <a:cs typeface="+mn-cs"/>
              </a:rPr>
              <a:t>In other regions, large hospital systems are scrambling to buy up physician practices with the goal of becoming ACOs that directly employ the majority of their providers. Because hospitals usually have access to capital, they may have an </a:t>
            </a:r>
            <a:r>
              <a:rPr lang="en-US" sz="1200" b="0" i="0" u="sng" kern="1200" dirty="0">
                <a:solidFill>
                  <a:schemeClr val="tx1"/>
                </a:solidFill>
                <a:effectLst/>
                <a:latin typeface="+mn-lt"/>
                <a:ea typeface="+mn-ea"/>
                <a:cs typeface="+mn-cs"/>
                <a:hlinkClick r:id="rId14"/>
              </a:rPr>
              <a:t>easier time</a:t>
            </a:r>
            <a:r>
              <a:rPr lang="en-US" sz="1200" b="0" i="0" kern="1200" dirty="0">
                <a:solidFill>
                  <a:schemeClr val="tx1"/>
                </a:solidFill>
                <a:effectLst/>
                <a:latin typeface="+mn-lt"/>
                <a:ea typeface="+mn-ea"/>
                <a:cs typeface="+mn-cs"/>
              </a:rPr>
              <a:t> than doctors in financing the initial investment, for instance to create the electronic record system necessary to track patients.</a:t>
            </a:r>
          </a:p>
          <a:p>
            <a:r>
              <a:rPr lang="en-US" sz="1200" b="0" i="0" kern="1200" dirty="0">
                <a:solidFill>
                  <a:schemeClr val="tx1"/>
                </a:solidFill>
                <a:effectLst/>
                <a:latin typeface="+mn-lt"/>
                <a:ea typeface="+mn-ea"/>
                <a:cs typeface="+mn-cs"/>
              </a:rPr>
              <a:t>Some of the largest health insurers in the country, including Humana, UnitedHealth and Aetna, have formed their own ACOs for the private market. Insurers say they are essential to the success of an ACO because they track and collect the data on patients that allow systems to evaluate patient care and report on the results.</a:t>
            </a:r>
          </a:p>
          <a:p>
            <a:r>
              <a:rPr lang="en-US" sz="1200" b="1" i="0" kern="1200" dirty="0">
                <a:solidFill>
                  <a:schemeClr val="tx1"/>
                </a:solidFill>
                <a:effectLst/>
                <a:latin typeface="+mn-lt"/>
                <a:ea typeface="+mn-ea"/>
                <a:cs typeface="+mn-cs"/>
              </a:rPr>
              <a:t>If I don’t like HMOs, why should I consider an ACO?</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ACOs may sound a lot like health maintenance organizations. “Some people say ACOs are HMOs in drag,” says Kelly Devers, a senior fellow at the Urban Institute. But there are some critical differences – notably, an ACO patient is not required to stay in the network.</a:t>
            </a:r>
          </a:p>
          <a:p>
            <a:r>
              <a:rPr lang="en-US" sz="1200" b="0" i="0" kern="1200" dirty="0">
                <a:solidFill>
                  <a:schemeClr val="tx1"/>
                </a:solidFill>
                <a:effectLst/>
                <a:latin typeface="+mn-lt"/>
                <a:ea typeface="+mn-ea"/>
                <a:cs typeface="+mn-cs"/>
              </a:rPr>
              <a:t>Steve Lieberman, a consultant and senior adviser to the Health Policy Project at the Bipartisan Policy Center in Washington, D.C., explains that ACOs aim to replicate “the performance of an HMO” in holding down the cost of care while avoiding “the structural features that give the HMO control over [patient] referral patterns,” which limited patient options and created a consumer backlash in the 1990s.</a:t>
            </a:r>
          </a:p>
          <a:p>
            <a:r>
              <a:rPr lang="en-US" sz="1200" b="0" i="0" kern="1200" dirty="0">
                <a:solidFill>
                  <a:schemeClr val="tx1"/>
                </a:solidFill>
                <a:effectLst/>
                <a:latin typeface="+mn-lt"/>
                <a:ea typeface="+mn-ea"/>
                <a:cs typeface="+mn-cs"/>
              </a:rPr>
              <a:t>In addition, unlike HMOs, the ACOs must meet a long list of quality measures to ensure they are not saving money by stinting on necessary care.</a:t>
            </a:r>
          </a:p>
          <a:p>
            <a:r>
              <a:rPr lang="en-US" sz="1200" b="1" i="0" kern="1200" dirty="0">
                <a:solidFill>
                  <a:schemeClr val="tx1"/>
                </a:solidFill>
                <a:effectLst/>
                <a:latin typeface="+mn-lt"/>
                <a:ea typeface="+mn-ea"/>
                <a:cs typeface="+mn-cs"/>
              </a:rPr>
              <a:t>What could go wrong?</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Many health care economists fear that the race to form ACOs could have a significant downside: hospital mergers and provider consolidation. As hospitals position themselves to become integrated systems, many are joining forces and purchasing physician practices, leaving fewer independent hospitals and doctors. Greater market share gives these health systems more leverage in negotiations with insurers, which can drive up health costs and limit patient choice.</a:t>
            </a:r>
          </a:p>
          <a:p>
            <a:r>
              <a:rPr lang="en-US" sz="1200" b="0" i="0" kern="1200" dirty="0">
                <a:solidFill>
                  <a:schemeClr val="tx1"/>
                </a:solidFill>
                <a:effectLst/>
                <a:latin typeface="+mn-lt"/>
                <a:ea typeface="+mn-ea"/>
                <a:cs typeface="+mn-cs"/>
              </a:rPr>
              <a:t>But Lieberman says while ACOs could accelerate the merger trend, consolidations are already “such a powerful and pervasive trend that it’s a little like worrying about the calories I get when I eat the maraschino cherry on top of my hot fudge sundae. It’s a serious public policy issue with or without ACOs.”</a:t>
            </a:r>
          </a:p>
          <a:p>
            <a:r>
              <a:rPr lang="en-US" sz="1200" b="1" i="0" kern="1200" dirty="0">
                <a:solidFill>
                  <a:schemeClr val="tx1"/>
                </a:solidFill>
                <a:effectLst/>
                <a:latin typeface="+mn-lt"/>
                <a:ea typeface="+mn-ea"/>
                <a:cs typeface="+mn-cs"/>
              </a:rPr>
              <a:t>Are ACOs the future of health care?</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ACOs are already becoming pervasive, but they may be just an interim step on the way to a more efficient American health care system. “ACOs aren’t the end game,” says Chas </a:t>
            </a:r>
            <a:r>
              <a:rPr lang="en-US" sz="1200" b="0" i="0" kern="1200" dirty="0" err="1">
                <a:solidFill>
                  <a:schemeClr val="tx1"/>
                </a:solidFill>
                <a:effectLst/>
                <a:latin typeface="+mn-lt"/>
                <a:ea typeface="+mn-ea"/>
                <a:cs typeface="+mn-cs"/>
              </a:rPr>
              <a:t>Roades</a:t>
            </a:r>
            <a:r>
              <a:rPr lang="en-US" sz="1200" b="0" i="0" kern="1200" dirty="0">
                <a:solidFill>
                  <a:schemeClr val="tx1"/>
                </a:solidFill>
                <a:effectLst/>
                <a:latin typeface="+mn-lt"/>
                <a:ea typeface="+mn-ea"/>
                <a:cs typeface="+mn-cs"/>
              </a:rPr>
              <a:t>, chief research officer at The Advisory Board Company in Washington.</a:t>
            </a:r>
          </a:p>
          <a:p>
            <a:r>
              <a:rPr lang="en-US" sz="1200" b="0" i="0" kern="1200" dirty="0">
                <a:solidFill>
                  <a:schemeClr val="tx1"/>
                </a:solidFill>
                <a:effectLst/>
                <a:latin typeface="+mn-lt"/>
                <a:ea typeface="+mn-ea"/>
                <a:cs typeface="+mn-cs"/>
              </a:rPr>
              <a:t>One of the key challenges for hospitals and physicians is that the incentives in ACOs are to reduce hospital stays, emergency room visits and expensive specialist and testing services — all the ways that hospitals and physicians make money in the fee-for-service system, explains </a:t>
            </a:r>
            <a:r>
              <a:rPr lang="en-US" sz="1200" b="0" i="0" kern="1200" dirty="0" err="1">
                <a:solidFill>
                  <a:schemeClr val="tx1"/>
                </a:solidFill>
                <a:effectLst/>
                <a:latin typeface="+mn-lt"/>
                <a:ea typeface="+mn-ea"/>
                <a:cs typeface="+mn-cs"/>
              </a:rPr>
              <a:t>Roades</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He says the ultimate goal would be for providers to take on full financial responsibility for caring for a population of patients for a fixed payment, but that will require a transition beyond ACOs.</a:t>
            </a:r>
          </a:p>
          <a:p>
            <a:endParaRPr lang="en-US" dirty="0"/>
          </a:p>
        </p:txBody>
      </p:sp>
      <p:sp>
        <p:nvSpPr>
          <p:cNvPr id="4" name="Slide Number Placeholder 3"/>
          <p:cNvSpPr>
            <a:spLocks noGrp="1"/>
          </p:cNvSpPr>
          <p:nvPr>
            <p:ph type="sldNum" sz="quarter" idx="5"/>
          </p:nvPr>
        </p:nvSpPr>
        <p:spPr/>
        <p:txBody>
          <a:bodyPr/>
          <a:lstStyle/>
          <a:p>
            <a:fld id="{B93DEB2A-5E70-2746-ACB6-8937FADA74EC}" type="slidenum">
              <a:rPr lang="en-US" smtClean="0"/>
              <a:t>17</a:t>
            </a:fld>
            <a:endParaRPr lang="en-US"/>
          </a:p>
        </p:txBody>
      </p:sp>
    </p:spTree>
    <p:extLst>
      <p:ext uri="{BB962C8B-B14F-4D97-AF65-F5344CB8AC3E}">
        <p14:creationId xmlns:p14="http://schemas.microsoft.com/office/powerpoint/2010/main" val="7776163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C956EEE-BA66-364D-85B5-895972C94762}" type="slidenum">
              <a:rPr lang="en-US" smtClean="0"/>
              <a:t>18</a:t>
            </a:fld>
            <a:endParaRPr lang="en-US"/>
          </a:p>
        </p:txBody>
      </p:sp>
    </p:spTree>
    <p:extLst>
      <p:ext uri="{BB962C8B-B14F-4D97-AF65-F5344CB8AC3E}">
        <p14:creationId xmlns:p14="http://schemas.microsoft.com/office/powerpoint/2010/main" val="15976914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innovation.cms.gov</a:t>
            </a:r>
            <a:r>
              <a:rPr lang="en-US" dirty="0"/>
              <a:t>/innovation-models/</a:t>
            </a:r>
            <a:r>
              <a:rPr lang="en-US" dirty="0" err="1"/>
              <a:t>gpdc</a:t>
            </a:r>
            <a:r>
              <a:rPr lang="en-US" dirty="0"/>
              <a:t>-model</a:t>
            </a:r>
          </a:p>
        </p:txBody>
      </p:sp>
      <p:sp>
        <p:nvSpPr>
          <p:cNvPr id="4" name="Slide Number Placeholder 3"/>
          <p:cNvSpPr>
            <a:spLocks noGrp="1"/>
          </p:cNvSpPr>
          <p:nvPr>
            <p:ph type="sldNum" sz="quarter" idx="5"/>
          </p:nvPr>
        </p:nvSpPr>
        <p:spPr/>
        <p:txBody>
          <a:bodyPr/>
          <a:lstStyle/>
          <a:p>
            <a:fld id="{B93DEB2A-5E70-2746-ACB6-8937FADA74EC}" type="slidenum">
              <a:rPr lang="en-US" smtClean="0"/>
              <a:t>19</a:t>
            </a:fld>
            <a:endParaRPr lang="en-US"/>
          </a:p>
        </p:txBody>
      </p:sp>
    </p:spTree>
    <p:extLst>
      <p:ext uri="{BB962C8B-B14F-4D97-AF65-F5344CB8AC3E}">
        <p14:creationId xmlns:p14="http://schemas.microsoft.com/office/powerpoint/2010/main" val="2225407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a:t>Hospital to Home to Office to Home</a:t>
            </a:r>
            <a:br>
              <a:rPr lang="en-US" sz="1400" b="1" dirty="0"/>
            </a:br>
            <a:r>
              <a:rPr lang="en-US" b="1" dirty="0"/>
              <a:t>An Update on TCM Codes and Compliant Use</a:t>
            </a:r>
            <a:endParaRPr lang="en-US" dirty="0"/>
          </a:p>
        </p:txBody>
      </p:sp>
      <p:sp>
        <p:nvSpPr>
          <p:cNvPr id="4" name="Slide Number Placeholder 3"/>
          <p:cNvSpPr>
            <a:spLocks noGrp="1"/>
          </p:cNvSpPr>
          <p:nvPr>
            <p:ph type="sldNum" sz="quarter" idx="5"/>
          </p:nvPr>
        </p:nvSpPr>
        <p:spPr/>
        <p:txBody>
          <a:bodyPr/>
          <a:lstStyle/>
          <a:p>
            <a:fld id="{B93DEB2A-5E70-2746-ACB6-8937FADA74EC}" type="slidenum">
              <a:rPr lang="en-US" smtClean="0"/>
              <a:t>2</a:t>
            </a:fld>
            <a:endParaRPr lang="en-US"/>
          </a:p>
        </p:txBody>
      </p:sp>
    </p:spTree>
    <p:extLst>
      <p:ext uri="{BB962C8B-B14F-4D97-AF65-F5344CB8AC3E}">
        <p14:creationId xmlns:p14="http://schemas.microsoft.com/office/powerpoint/2010/main" val="41826664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3DEB2A-5E70-2746-ACB6-8937FADA74EC}" type="slidenum">
              <a:rPr lang="en-US" smtClean="0"/>
              <a:t>21</a:t>
            </a:fld>
            <a:endParaRPr lang="en-US"/>
          </a:p>
        </p:txBody>
      </p:sp>
    </p:spTree>
    <p:extLst>
      <p:ext uri="{BB962C8B-B14F-4D97-AF65-F5344CB8AC3E}">
        <p14:creationId xmlns:p14="http://schemas.microsoft.com/office/powerpoint/2010/main" val="5500614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7FA64E-74F1-E44A-9B68-0C995579D8D6}" type="slidenum">
              <a:rPr lang="en-US" smtClean="0"/>
              <a:t>26</a:t>
            </a:fld>
            <a:endParaRPr lang="en-US"/>
          </a:p>
        </p:txBody>
      </p:sp>
    </p:spTree>
    <p:extLst>
      <p:ext uri="{BB962C8B-B14F-4D97-AF65-F5344CB8AC3E}">
        <p14:creationId xmlns:p14="http://schemas.microsoft.com/office/powerpoint/2010/main" val="429478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3DEB2A-5E70-2746-ACB6-8937FADA74EC}" type="slidenum">
              <a:rPr lang="en-US" smtClean="0"/>
              <a:t>27</a:t>
            </a:fld>
            <a:endParaRPr lang="en-US"/>
          </a:p>
        </p:txBody>
      </p:sp>
    </p:spTree>
    <p:extLst>
      <p:ext uri="{BB962C8B-B14F-4D97-AF65-F5344CB8AC3E}">
        <p14:creationId xmlns:p14="http://schemas.microsoft.com/office/powerpoint/2010/main" val="5836522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3DEB2A-5E70-2746-ACB6-8937FADA74EC}" type="slidenum">
              <a:rPr lang="en-US" smtClean="0"/>
              <a:t>28</a:t>
            </a:fld>
            <a:endParaRPr lang="en-US"/>
          </a:p>
        </p:txBody>
      </p:sp>
    </p:spTree>
    <p:extLst>
      <p:ext uri="{BB962C8B-B14F-4D97-AF65-F5344CB8AC3E}">
        <p14:creationId xmlns:p14="http://schemas.microsoft.com/office/powerpoint/2010/main" val="9350538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3DEB2A-5E70-2746-ACB6-8937FADA74EC}" type="slidenum">
              <a:rPr lang="en-US" smtClean="0"/>
              <a:t>29</a:t>
            </a:fld>
            <a:endParaRPr lang="en-US"/>
          </a:p>
        </p:txBody>
      </p:sp>
    </p:spTree>
    <p:extLst>
      <p:ext uri="{BB962C8B-B14F-4D97-AF65-F5344CB8AC3E}">
        <p14:creationId xmlns:p14="http://schemas.microsoft.com/office/powerpoint/2010/main" val="386614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3DEB2A-5E70-2746-ACB6-8937FADA74EC}" type="slidenum">
              <a:rPr lang="en-US" smtClean="0"/>
              <a:t>30</a:t>
            </a:fld>
            <a:endParaRPr lang="en-US"/>
          </a:p>
        </p:txBody>
      </p:sp>
    </p:spTree>
    <p:extLst>
      <p:ext uri="{BB962C8B-B14F-4D97-AF65-F5344CB8AC3E}">
        <p14:creationId xmlns:p14="http://schemas.microsoft.com/office/powerpoint/2010/main" val="27580880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3DEB2A-5E70-2746-ACB6-8937FADA74EC}" type="slidenum">
              <a:rPr lang="en-US" smtClean="0"/>
              <a:t>31</a:t>
            </a:fld>
            <a:endParaRPr lang="en-US"/>
          </a:p>
        </p:txBody>
      </p:sp>
    </p:spTree>
    <p:extLst>
      <p:ext uri="{BB962C8B-B14F-4D97-AF65-F5344CB8AC3E}">
        <p14:creationId xmlns:p14="http://schemas.microsoft.com/office/powerpoint/2010/main" val="29696320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Social determinants are the complex circumstances in which individuals are born and live that impact their health. They include intangible factors such as political, socioeconomic, and cultural constructs, as well as place-based conditions including accessible healthcare and education systems, safe environmental conditions, well-designed neighborhoods, and availability of healthy food. </a:t>
            </a:r>
            <a:endParaRPr lang="en-US" sz="1200" b="1" i="0" kern="1200" dirty="0">
              <a:solidFill>
                <a:schemeClr val="tx1"/>
              </a:solidFill>
              <a:effectLst/>
              <a:latin typeface="+mn-lt"/>
              <a:ea typeface="+mn-ea"/>
              <a:cs typeface="+mn-cs"/>
            </a:endParaRPr>
          </a:p>
          <a:p>
            <a:endParaRPr lang="en-US" sz="1200" b="1"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B93DEB2A-5E70-2746-ACB6-8937FADA74EC}" type="slidenum">
              <a:rPr lang="en-US" smtClean="0"/>
              <a:t>32</a:t>
            </a:fld>
            <a:endParaRPr lang="en-US"/>
          </a:p>
        </p:txBody>
      </p:sp>
    </p:spTree>
    <p:extLst>
      <p:ext uri="{BB962C8B-B14F-4D97-AF65-F5344CB8AC3E}">
        <p14:creationId xmlns:p14="http://schemas.microsoft.com/office/powerpoint/2010/main" val="31273717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u="none" strike="noStrike" dirty="0">
                <a:solidFill>
                  <a:srgbClr val="004877"/>
                </a:solidFill>
                <a:effectLst/>
                <a:latin typeface="Playfair Display" panose="020F0502020204030204" pitchFamily="34" charset="0"/>
              </a:rPr>
              <a:t>The 5 Domains of SDOH Screening</a:t>
            </a:r>
          </a:p>
          <a:p>
            <a:pPr algn="l">
              <a:buFont typeface="+mj-lt"/>
              <a:buAutoNum type="arabicPeriod"/>
            </a:pPr>
            <a:r>
              <a:rPr lang="en-US" b="1" i="0" u="none" strike="noStrike" dirty="0">
                <a:solidFill>
                  <a:srgbClr val="444444"/>
                </a:solidFill>
                <a:effectLst/>
                <a:latin typeface="Roboto" panose="02000000000000000000" pitchFamily="2" charset="0"/>
              </a:rPr>
              <a:t>Food Insecurity</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0" i="0" u="none" strike="noStrike" dirty="0">
                <a:solidFill>
                  <a:srgbClr val="444444"/>
                </a:solidFill>
                <a:effectLst/>
                <a:latin typeface="Roboto" panose="02000000000000000000" pitchFamily="2" charset="0"/>
              </a:rPr>
              <a:t>Food insecurity is defined as limited or uncertain access to adequate quality and quantity of food at the household level.</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1" i="0" u="none" strike="noStrike" dirty="0">
                <a:solidFill>
                  <a:srgbClr val="444444"/>
                </a:solidFill>
                <a:effectLst/>
                <a:latin typeface="Roboto" panose="02000000000000000000" pitchFamily="2" charset="0"/>
              </a:rPr>
              <a:t>Housing Instability</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0" i="0" u="none" strike="noStrike" dirty="0">
                <a:solidFill>
                  <a:srgbClr val="444444"/>
                </a:solidFill>
                <a:effectLst/>
                <a:latin typeface="Roboto" panose="02000000000000000000" pitchFamily="2" charset="0"/>
              </a:rPr>
              <a:t>Housing instability encompasses multiple conditions ranging from the inability to pay rent or mortgage, frequent changes in residence including temporary stays with friends and relatives, living in crowded conditions, and actual lack of sheltered housing in which an individual does not have a personal residence.</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1" i="0" u="none" strike="noStrike" dirty="0">
                <a:solidFill>
                  <a:srgbClr val="444444"/>
                </a:solidFill>
                <a:effectLst/>
                <a:latin typeface="Roboto" panose="02000000000000000000" pitchFamily="2" charset="0"/>
              </a:rPr>
              <a:t>Transportation Needs</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0" i="0" u="none" strike="noStrike" dirty="0">
                <a:solidFill>
                  <a:srgbClr val="444444"/>
                </a:solidFill>
                <a:effectLst/>
                <a:latin typeface="Roboto" panose="02000000000000000000" pitchFamily="2" charset="0"/>
              </a:rPr>
              <a:t>Unmet transportation needs include limitations that impede transportation to destinations required for all aspects of daily living.</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1" i="0" u="none" strike="noStrike" dirty="0">
                <a:solidFill>
                  <a:srgbClr val="444444"/>
                </a:solidFill>
                <a:effectLst/>
                <a:latin typeface="Roboto" panose="02000000000000000000" pitchFamily="2" charset="0"/>
              </a:rPr>
              <a:t>Utility Difficulties</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0" i="0" u="none" strike="noStrike" dirty="0">
                <a:solidFill>
                  <a:srgbClr val="444444"/>
                </a:solidFill>
                <a:effectLst/>
                <a:latin typeface="Roboto" panose="02000000000000000000" pitchFamily="2" charset="0"/>
              </a:rPr>
              <a:t>Inconsistent availability of electricity, water, oil, and gas services is directly associated with housing instability and food insecurity.</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1" i="0" u="none" strike="noStrike" dirty="0">
                <a:solidFill>
                  <a:srgbClr val="444444"/>
                </a:solidFill>
                <a:effectLst/>
                <a:latin typeface="Roboto" panose="02000000000000000000" pitchFamily="2" charset="0"/>
              </a:rPr>
              <a:t>Interpersonal Safety</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0" i="0" u="none" strike="noStrike" dirty="0">
                <a:solidFill>
                  <a:srgbClr val="444444"/>
                </a:solidFill>
                <a:effectLst/>
                <a:latin typeface="Roboto" panose="02000000000000000000" pitchFamily="2" charset="0"/>
              </a:rPr>
              <a:t>Assessment for this domain includes screening for exposure to intimate partner violence, child abuse, and elder abuse.</a:t>
            </a:r>
            <a:endParaRPr lang="en-US" b="0" i="0" u="none" strike="noStrike" dirty="0">
              <a:solidFill>
                <a:srgbClr val="000000"/>
              </a:solidFill>
              <a:effectLst/>
              <a:latin typeface="Roboto" panose="02000000000000000000" pitchFamily="2" charset="0"/>
            </a:endParaRPr>
          </a:p>
          <a:p>
            <a:endParaRPr lang="en-US" dirty="0"/>
          </a:p>
        </p:txBody>
      </p:sp>
      <p:sp>
        <p:nvSpPr>
          <p:cNvPr id="4" name="Slide Number Placeholder 3"/>
          <p:cNvSpPr>
            <a:spLocks noGrp="1"/>
          </p:cNvSpPr>
          <p:nvPr>
            <p:ph type="sldNum" sz="quarter" idx="5"/>
          </p:nvPr>
        </p:nvSpPr>
        <p:spPr/>
        <p:txBody>
          <a:bodyPr/>
          <a:lstStyle/>
          <a:p>
            <a:fld id="{B93DEB2A-5E70-2746-ACB6-8937FADA74EC}" type="slidenum">
              <a:rPr lang="en-US" smtClean="0"/>
              <a:t>33</a:t>
            </a:fld>
            <a:endParaRPr lang="en-US"/>
          </a:p>
        </p:txBody>
      </p:sp>
    </p:spTree>
    <p:extLst>
      <p:ext uri="{BB962C8B-B14F-4D97-AF65-F5344CB8AC3E}">
        <p14:creationId xmlns:p14="http://schemas.microsoft.com/office/powerpoint/2010/main" val="13233677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u="none" strike="noStrike" dirty="0">
                <a:solidFill>
                  <a:srgbClr val="004877"/>
                </a:solidFill>
                <a:effectLst/>
                <a:latin typeface="Playfair Display" panose="020F0502020204030204" pitchFamily="34" charset="0"/>
              </a:rPr>
              <a:t>The 5 Domains of SDOH Screening</a:t>
            </a:r>
          </a:p>
          <a:p>
            <a:pPr algn="l">
              <a:buFont typeface="+mj-lt"/>
              <a:buAutoNum type="arabicPeriod"/>
            </a:pPr>
            <a:r>
              <a:rPr lang="en-US" b="1" i="0" u="none" strike="noStrike" dirty="0">
                <a:solidFill>
                  <a:srgbClr val="444444"/>
                </a:solidFill>
                <a:effectLst/>
                <a:latin typeface="Roboto" panose="02000000000000000000" pitchFamily="2" charset="0"/>
              </a:rPr>
              <a:t>Food Insecurity</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0" i="0" u="none" strike="noStrike" dirty="0">
                <a:solidFill>
                  <a:srgbClr val="444444"/>
                </a:solidFill>
                <a:effectLst/>
                <a:latin typeface="Roboto" panose="02000000000000000000" pitchFamily="2" charset="0"/>
              </a:rPr>
              <a:t>Food insecurity is defined as limited or uncertain access to adequate quality and quantity of food at the household level.</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1" i="0" u="none" strike="noStrike" dirty="0">
                <a:solidFill>
                  <a:srgbClr val="444444"/>
                </a:solidFill>
                <a:effectLst/>
                <a:latin typeface="Roboto" panose="02000000000000000000" pitchFamily="2" charset="0"/>
              </a:rPr>
              <a:t>Housing Instability</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0" i="0" u="none" strike="noStrike" dirty="0">
                <a:solidFill>
                  <a:srgbClr val="444444"/>
                </a:solidFill>
                <a:effectLst/>
                <a:latin typeface="Roboto" panose="02000000000000000000" pitchFamily="2" charset="0"/>
              </a:rPr>
              <a:t>Housing instability encompasses multiple conditions ranging from the inability to pay rent or mortgage, frequent changes in residence including temporary stays with friends and relatives, living in crowded conditions, and actual lack of sheltered housing in which an individual does not have a personal residence.</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1" i="0" u="none" strike="noStrike" dirty="0">
                <a:solidFill>
                  <a:srgbClr val="444444"/>
                </a:solidFill>
                <a:effectLst/>
                <a:latin typeface="Roboto" panose="02000000000000000000" pitchFamily="2" charset="0"/>
              </a:rPr>
              <a:t>Transportation Needs</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0" i="0" u="none" strike="noStrike" dirty="0">
                <a:solidFill>
                  <a:srgbClr val="444444"/>
                </a:solidFill>
                <a:effectLst/>
                <a:latin typeface="Roboto" panose="02000000000000000000" pitchFamily="2" charset="0"/>
              </a:rPr>
              <a:t>Unmet transportation needs include limitations that impede transportation to destinations required for all aspects of daily living.</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1" i="0" u="none" strike="noStrike" dirty="0">
                <a:solidFill>
                  <a:srgbClr val="444444"/>
                </a:solidFill>
                <a:effectLst/>
                <a:latin typeface="Roboto" panose="02000000000000000000" pitchFamily="2" charset="0"/>
              </a:rPr>
              <a:t>Utility Difficulties</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0" i="0" u="none" strike="noStrike" dirty="0">
                <a:solidFill>
                  <a:srgbClr val="444444"/>
                </a:solidFill>
                <a:effectLst/>
                <a:latin typeface="Roboto" panose="02000000000000000000" pitchFamily="2" charset="0"/>
              </a:rPr>
              <a:t>Inconsistent availability of electricity, water, oil, and gas services is directly associated with housing instability and food insecurity.</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1" i="0" u="none" strike="noStrike" dirty="0">
                <a:solidFill>
                  <a:srgbClr val="444444"/>
                </a:solidFill>
                <a:effectLst/>
                <a:latin typeface="Roboto" panose="02000000000000000000" pitchFamily="2" charset="0"/>
              </a:rPr>
              <a:t>Interpersonal Safety</a:t>
            </a:r>
            <a:endParaRPr lang="en-US" b="0" i="0" u="none" strike="noStrike" dirty="0">
              <a:solidFill>
                <a:srgbClr val="000000"/>
              </a:solidFill>
              <a:effectLst/>
              <a:latin typeface="Roboto" panose="02000000000000000000" pitchFamily="2" charset="0"/>
            </a:endParaRPr>
          </a:p>
          <a:p>
            <a:pPr algn="l">
              <a:buFont typeface="+mj-lt"/>
              <a:buAutoNum type="arabicPeriod"/>
            </a:pPr>
            <a:r>
              <a:rPr lang="en-US" b="0" i="0" u="none" strike="noStrike" dirty="0">
                <a:solidFill>
                  <a:srgbClr val="444444"/>
                </a:solidFill>
                <a:effectLst/>
                <a:latin typeface="Roboto" panose="02000000000000000000" pitchFamily="2" charset="0"/>
              </a:rPr>
              <a:t>Assessment for this domain includes screening for exposure to intimate partner violence, child abuse, and elder abuse.</a:t>
            </a:r>
            <a:endParaRPr lang="en-US" b="0" i="0" u="none" strike="noStrike" dirty="0">
              <a:solidFill>
                <a:srgbClr val="000000"/>
              </a:solidFill>
              <a:effectLst/>
              <a:latin typeface="Roboto" panose="02000000000000000000" pitchFamily="2" charset="0"/>
            </a:endParaRPr>
          </a:p>
          <a:p>
            <a:endParaRPr lang="en-US" dirty="0"/>
          </a:p>
        </p:txBody>
      </p:sp>
      <p:sp>
        <p:nvSpPr>
          <p:cNvPr id="4" name="Slide Number Placeholder 3"/>
          <p:cNvSpPr>
            <a:spLocks noGrp="1"/>
          </p:cNvSpPr>
          <p:nvPr>
            <p:ph type="sldNum" sz="quarter" idx="5"/>
          </p:nvPr>
        </p:nvSpPr>
        <p:spPr/>
        <p:txBody>
          <a:bodyPr/>
          <a:lstStyle/>
          <a:p>
            <a:fld id="{B93DEB2A-5E70-2746-ACB6-8937FADA74EC}" type="slidenum">
              <a:rPr lang="en-US" smtClean="0"/>
              <a:t>34</a:t>
            </a:fld>
            <a:endParaRPr lang="en-US"/>
          </a:p>
        </p:txBody>
      </p:sp>
    </p:spTree>
    <p:extLst>
      <p:ext uri="{BB962C8B-B14F-4D97-AF65-F5344CB8AC3E}">
        <p14:creationId xmlns:p14="http://schemas.microsoft.com/office/powerpoint/2010/main" val="3215132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a:t>Hospital to Home to Office to Home</a:t>
            </a:r>
            <a:br>
              <a:rPr lang="en-US" sz="1400" b="1" dirty="0"/>
            </a:br>
            <a:r>
              <a:rPr lang="en-US" b="1" dirty="0"/>
              <a:t>An Update on TCM Codes and Compliant Use</a:t>
            </a:r>
            <a:endParaRPr lang="en-US" dirty="0"/>
          </a:p>
        </p:txBody>
      </p:sp>
      <p:sp>
        <p:nvSpPr>
          <p:cNvPr id="4" name="Slide Number Placeholder 3"/>
          <p:cNvSpPr>
            <a:spLocks noGrp="1"/>
          </p:cNvSpPr>
          <p:nvPr>
            <p:ph type="sldNum" sz="quarter" idx="5"/>
          </p:nvPr>
        </p:nvSpPr>
        <p:spPr/>
        <p:txBody>
          <a:bodyPr/>
          <a:lstStyle/>
          <a:p>
            <a:fld id="{B93DEB2A-5E70-2746-ACB6-8937FADA74EC}" type="slidenum">
              <a:rPr lang="en-US" smtClean="0"/>
              <a:t>3</a:t>
            </a:fld>
            <a:endParaRPr lang="en-US"/>
          </a:p>
        </p:txBody>
      </p:sp>
    </p:spTree>
    <p:extLst>
      <p:ext uri="{BB962C8B-B14F-4D97-AF65-F5344CB8AC3E}">
        <p14:creationId xmlns:p14="http://schemas.microsoft.com/office/powerpoint/2010/main" val="24329610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7FA64E-74F1-E44A-9B68-0C995579D8D6}" type="slidenum">
              <a:rPr lang="en-US" smtClean="0"/>
              <a:t>35</a:t>
            </a:fld>
            <a:endParaRPr lang="en-US"/>
          </a:p>
        </p:txBody>
      </p:sp>
    </p:spTree>
    <p:extLst>
      <p:ext uri="{BB962C8B-B14F-4D97-AF65-F5344CB8AC3E}">
        <p14:creationId xmlns:p14="http://schemas.microsoft.com/office/powerpoint/2010/main" val="19144450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a:p>
            <a:r>
              <a:rPr lang="en-US" dirty="0"/>
              <a:t>Patient experience surveys focus on how patients experienced or perceived key aspects of their care, not how satisfied they were with their care. Patient experience surveys focus on asking patients whether or how often they experienced critical aspects of health care, including communication with their doctors, understanding their medication instructions, and the coordination of their healthcare needs.</a:t>
            </a:r>
          </a:p>
          <a:p>
            <a:endParaRPr lang="en-US" dirty="0"/>
          </a:p>
        </p:txBody>
      </p:sp>
      <p:sp>
        <p:nvSpPr>
          <p:cNvPr id="4" name="Slide Number Placeholder 3"/>
          <p:cNvSpPr>
            <a:spLocks noGrp="1"/>
          </p:cNvSpPr>
          <p:nvPr>
            <p:ph type="sldNum" sz="quarter" idx="5"/>
          </p:nvPr>
        </p:nvSpPr>
        <p:spPr/>
        <p:txBody>
          <a:bodyPr/>
          <a:lstStyle/>
          <a:p>
            <a:fld id="{B93DEB2A-5E70-2746-ACB6-8937FADA74EC}" type="slidenum">
              <a:rPr lang="en-US" smtClean="0"/>
              <a:t>36</a:t>
            </a:fld>
            <a:endParaRPr lang="en-US"/>
          </a:p>
        </p:txBody>
      </p:sp>
    </p:spTree>
    <p:extLst>
      <p:ext uri="{BB962C8B-B14F-4D97-AF65-F5344CB8AC3E}">
        <p14:creationId xmlns:p14="http://schemas.microsoft.com/office/powerpoint/2010/main" val="6803615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For FY 2020, almost 60 percent of hospitals will see a small change (between -0.5 and 0.5 percent) in their Medicare payments. The average net payment adjustment is 0.16 percent. The average net increase in payment adjustments is 0.60 percent, and the average net decrease in payment adjustments is -0.39 percent. Due to the Hospital VBP Program, the highest performing hospital in FY 2020 will receive a net increase in payments of 2.93 percent, and the lowest performing hospital will incur a net decrease in payments of -1.72 percent.</a:t>
            </a:r>
            <a:endParaRPr lang="en-US" dirty="0"/>
          </a:p>
        </p:txBody>
      </p:sp>
      <p:sp>
        <p:nvSpPr>
          <p:cNvPr id="4" name="Slide Number Placeholder 3"/>
          <p:cNvSpPr>
            <a:spLocks noGrp="1"/>
          </p:cNvSpPr>
          <p:nvPr>
            <p:ph type="sldNum" sz="quarter" idx="10"/>
          </p:nvPr>
        </p:nvSpPr>
        <p:spPr/>
        <p:txBody>
          <a:bodyPr/>
          <a:lstStyle/>
          <a:p>
            <a:fld id="{3F23E8C4-5F66-284A-BD74-9D73A4E7A767}" type="slidenum">
              <a:rPr lang="en-US" smtClean="0"/>
              <a:t>41</a:t>
            </a:fld>
            <a:endParaRPr lang="en-US"/>
          </a:p>
        </p:txBody>
      </p:sp>
    </p:spTree>
    <p:extLst>
      <p:ext uri="{BB962C8B-B14F-4D97-AF65-F5344CB8AC3E}">
        <p14:creationId xmlns:p14="http://schemas.microsoft.com/office/powerpoint/2010/main" val="26132758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3DEB2A-5E70-2746-ACB6-8937FADA74EC}" type="slidenum">
              <a:rPr lang="en-US" smtClean="0"/>
              <a:t>43</a:t>
            </a:fld>
            <a:endParaRPr lang="en-US"/>
          </a:p>
        </p:txBody>
      </p:sp>
    </p:spTree>
    <p:extLst>
      <p:ext uri="{BB962C8B-B14F-4D97-AF65-F5344CB8AC3E}">
        <p14:creationId xmlns:p14="http://schemas.microsoft.com/office/powerpoint/2010/main" val="2867967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3DEB2A-5E70-2746-ACB6-8937FADA74EC}" type="slidenum">
              <a:rPr lang="en-US" smtClean="0"/>
              <a:t>44</a:t>
            </a:fld>
            <a:endParaRPr lang="en-US"/>
          </a:p>
        </p:txBody>
      </p:sp>
    </p:spTree>
    <p:extLst>
      <p:ext uri="{BB962C8B-B14F-4D97-AF65-F5344CB8AC3E}">
        <p14:creationId xmlns:p14="http://schemas.microsoft.com/office/powerpoint/2010/main" val="20207640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a:t>Hospital to Home to Office to Home</a:t>
            </a:r>
            <a:br>
              <a:rPr lang="en-US" sz="1400" b="1" dirty="0"/>
            </a:br>
            <a:r>
              <a:rPr lang="en-US" b="1" dirty="0"/>
              <a:t>An Update on TCM Codes and Compliant Use</a:t>
            </a:r>
            <a:endParaRPr lang="en-US" dirty="0"/>
          </a:p>
        </p:txBody>
      </p:sp>
      <p:sp>
        <p:nvSpPr>
          <p:cNvPr id="4" name="Slide Number Placeholder 3"/>
          <p:cNvSpPr>
            <a:spLocks noGrp="1"/>
          </p:cNvSpPr>
          <p:nvPr>
            <p:ph type="sldNum" sz="quarter" idx="5"/>
          </p:nvPr>
        </p:nvSpPr>
        <p:spPr/>
        <p:txBody>
          <a:bodyPr/>
          <a:lstStyle/>
          <a:p>
            <a:fld id="{B93DEB2A-5E70-2746-ACB6-8937FADA74EC}" type="slidenum">
              <a:rPr lang="en-US" smtClean="0"/>
              <a:t>45</a:t>
            </a:fld>
            <a:endParaRPr lang="en-US"/>
          </a:p>
        </p:txBody>
      </p:sp>
    </p:spTree>
    <p:extLst>
      <p:ext uri="{BB962C8B-B14F-4D97-AF65-F5344CB8AC3E}">
        <p14:creationId xmlns:p14="http://schemas.microsoft.com/office/powerpoint/2010/main" val="14616008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3DEB2A-5E70-2746-ACB6-8937FADA74EC}" type="slidenum">
              <a:rPr lang="en-US" smtClean="0"/>
              <a:t>46</a:t>
            </a:fld>
            <a:endParaRPr lang="en-US"/>
          </a:p>
        </p:txBody>
      </p:sp>
    </p:spTree>
    <p:extLst>
      <p:ext uri="{BB962C8B-B14F-4D97-AF65-F5344CB8AC3E}">
        <p14:creationId xmlns:p14="http://schemas.microsoft.com/office/powerpoint/2010/main" val="423140661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a:t>Hospital to Home to Office to Home</a:t>
            </a:r>
            <a:br>
              <a:rPr lang="en-US" sz="1400" b="1" dirty="0"/>
            </a:br>
            <a:r>
              <a:rPr lang="en-US" b="1" dirty="0"/>
              <a:t>An Update on TCM Codes and Compliant Use</a:t>
            </a:r>
            <a:endParaRPr lang="en-US" dirty="0"/>
          </a:p>
        </p:txBody>
      </p:sp>
      <p:sp>
        <p:nvSpPr>
          <p:cNvPr id="4" name="Slide Number Placeholder 3"/>
          <p:cNvSpPr>
            <a:spLocks noGrp="1"/>
          </p:cNvSpPr>
          <p:nvPr>
            <p:ph type="sldNum" sz="quarter" idx="5"/>
          </p:nvPr>
        </p:nvSpPr>
        <p:spPr/>
        <p:txBody>
          <a:bodyPr/>
          <a:lstStyle/>
          <a:p>
            <a:fld id="{B93DEB2A-5E70-2746-ACB6-8937FADA74EC}" type="slidenum">
              <a:rPr lang="en-US" smtClean="0"/>
              <a:t>47</a:t>
            </a:fld>
            <a:endParaRPr lang="en-US"/>
          </a:p>
        </p:txBody>
      </p:sp>
    </p:spTree>
    <p:extLst>
      <p:ext uri="{BB962C8B-B14F-4D97-AF65-F5344CB8AC3E}">
        <p14:creationId xmlns:p14="http://schemas.microsoft.com/office/powerpoint/2010/main" val="16189602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2022 Medicare Parts A &amp; B Premiums and Deductibles/2022 Medicare Part D Income-Related Monthly Adjustment Amounts</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Nov 12, 2021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B93DEB2A-5E70-2746-ACB6-8937FADA74EC}" type="slidenum">
              <a:rPr lang="en-US" smtClean="0"/>
              <a:t>49</a:t>
            </a:fld>
            <a:endParaRPr lang="en-US"/>
          </a:p>
        </p:txBody>
      </p:sp>
    </p:spTree>
    <p:extLst>
      <p:ext uri="{BB962C8B-B14F-4D97-AF65-F5344CB8AC3E}">
        <p14:creationId xmlns:p14="http://schemas.microsoft.com/office/powerpoint/2010/main" val="3981971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666666"/>
                </a:solidFill>
                <a:effectLst/>
                <a:latin typeface="Arial" panose="020B0604020202020204" pitchFamily="34" charset="0"/>
                <a:ea typeface="Times New Roman" panose="02020603050405020304" pitchFamily="18" charset="0"/>
              </a:rPr>
              <a:t>This session (option to insert title) is approved for (insert the # of credits for the specific session) (insert the session format) AAFP (Insert Prescribed or Elective credits).</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B93DEB2A-5E70-2746-ACB6-8937FADA74EC}" type="slidenum">
              <a:rPr lang="en-US" smtClean="0"/>
              <a:t>4</a:t>
            </a:fld>
            <a:endParaRPr lang="en-US" dirty="0"/>
          </a:p>
        </p:txBody>
      </p:sp>
    </p:spTree>
    <p:extLst>
      <p:ext uri="{BB962C8B-B14F-4D97-AF65-F5344CB8AC3E}">
        <p14:creationId xmlns:p14="http://schemas.microsoft.com/office/powerpoint/2010/main" val="3117460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Please take a moment to open the </a:t>
            </a:r>
            <a:r>
              <a:rPr lang="en-US" sz="1200" b="1" i="1" dirty="0"/>
              <a:t>“Resources” </a:t>
            </a:r>
            <a:r>
              <a:rPr lang="en-US" sz="1200" dirty="0"/>
              <a:t>folder, review the documents, and mark “complete” to allow access to the educational video of the module.  Review of this material is considered a part of this CME activity</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3DEB2A-5E70-2746-ACB6-8937FADA74E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6767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a:t>Hospital to Home to Office to Home</a:t>
            </a:r>
            <a:br>
              <a:rPr lang="en-US" sz="1400" b="1" dirty="0"/>
            </a:br>
            <a:r>
              <a:rPr lang="en-US" b="1" dirty="0"/>
              <a:t>An Update on TCM Codes and Compliant Use</a:t>
            </a:r>
            <a:endParaRPr lang="en-US" dirty="0"/>
          </a:p>
        </p:txBody>
      </p:sp>
      <p:sp>
        <p:nvSpPr>
          <p:cNvPr id="4" name="Slide Number Placeholder 3"/>
          <p:cNvSpPr>
            <a:spLocks noGrp="1"/>
          </p:cNvSpPr>
          <p:nvPr>
            <p:ph type="sldNum" sz="quarter" idx="5"/>
          </p:nvPr>
        </p:nvSpPr>
        <p:spPr/>
        <p:txBody>
          <a:bodyPr/>
          <a:lstStyle/>
          <a:p>
            <a:fld id="{B93DEB2A-5E70-2746-ACB6-8937FADA74EC}" type="slidenum">
              <a:rPr lang="en-US" smtClean="0"/>
              <a:t>6</a:t>
            </a:fld>
            <a:endParaRPr lang="en-US"/>
          </a:p>
        </p:txBody>
      </p:sp>
    </p:spTree>
    <p:extLst>
      <p:ext uri="{BB962C8B-B14F-4D97-AF65-F5344CB8AC3E}">
        <p14:creationId xmlns:p14="http://schemas.microsoft.com/office/powerpoint/2010/main" val="1714854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a:solidFill>
                  <a:schemeClr val="tx1"/>
                </a:solidFill>
                <a:effectLst/>
                <a:latin typeface="+mn-lt"/>
                <a:ea typeface="+mn-ea"/>
                <a:cs typeface="+mn-cs"/>
              </a:rPr>
              <a:t>On November 2, 2021, the Centers for Medicare and Medicaid Services (“CMS”) issued its CY 2022 Medicare Physician Fee Schedule (“MPFS”) Final Rule. Simultaneously, CMS released its CY 2022 Outpatient Prospective Payment System (“OPPS”) Final Rule with comment period. Below is a high-level summary of significant changes established by the MPFS Final Rule. For further detail on the OPPS Final Rule, please refer to our client alert available </a:t>
            </a:r>
            <a:r>
              <a:rPr lang="en-US" sz="1200" b="1" i="0" u="none" strike="noStrike" kern="1200">
                <a:solidFill>
                  <a:schemeClr val="tx1"/>
                </a:solidFill>
                <a:effectLst/>
                <a:latin typeface="+mn-lt"/>
                <a:ea typeface="+mn-ea"/>
                <a:cs typeface="+mn-cs"/>
                <a:hlinkClick r:id="rId3"/>
              </a:rPr>
              <a:t>here</a:t>
            </a:r>
            <a:r>
              <a:rPr lang="en-US" sz="1200" b="0" i="0" kern="1200">
                <a:solidFill>
                  <a:schemeClr val="tx1"/>
                </a:solidFill>
                <a:effectLst/>
                <a:latin typeface="+mn-lt"/>
                <a:ea typeface="+mn-ea"/>
                <a:cs typeface="+mn-cs"/>
              </a:rPr>
              <a:t>. Note, payment policy changes established under each respective rule will become effective </a:t>
            </a:r>
            <a:r>
              <a:rPr lang="en-US" sz="1200" b="1" i="0" kern="1200">
                <a:solidFill>
                  <a:schemeClr val="tx1"/>
                </a:solidFill>
                <a:effectLst/>
                <a:latin typeface="+mn-lt"/>
                <a:ea typeface="+mn-ea"/>
                <a:cs typeface="+mn-cs"/>
              </a:rPr>
              <a:t>January 1, 2022</a:t>
            </a:r>
            <a:r>
              <a:rPr lang="en-US" sz="1200" b="0" i="0" kern="1200">
                <a:solidFill>
                  <a:schemeClr val="tx1"/>
                </a:solidFill>
                <a:effectLst/>
                <a:latin typeface="+mn-lt"/>
                <a:ea typeface="+mn-ea"/>
                <a:cs typeface="+mn-cs"/>
              </a:rPr>
              <a:t>.</a:t>
            </a:r>
          </a:p>
          <a:p>
            <a:pPr fontAlgn="base"/>
            <a:r>
              <a:rPr lang="en-US" sz="1200" b="1" i="0" kern="1200">
                <a:solidFill>
                  <a:schemeClr val="tx1"/>
                </a:solidFill>
                <a:effectLst/>
                <a:latin typeface="+mn-lt"/>
                <a:ea typeface="+mn-ea"/>
                <a:cs typeface="+mn-cs"/>
              </a:rPr>
              <a:t>Significant Policy Updates Established under the MPFS</a:t>
            </a:r>
          </a:p>
          <a:p>
            <a:pPr fontAlgn="base"/>
            <a:r>
              <a:rPr lang="en-US" sz="1200" b="0" i="0" kern="1200">
                <a:solidFill>
                  <a:schemeClr val="tx1"/>
                </a:solidFill>
                <a:effectLst/>
                <a:latin typeface="+mn-lt"/>
                <a:ea typeface="+mn-ea"/>
                <a:cs typeface="+mn-cs"/>
              </a:rPr>
              <a:t>Evaluation and Management (E/M) Services</a:t>
            </a:r>
          </a:p>
          <a:p>
            <a:pPr fontAlgn="base"/>
            <a:r>
              <a:rPr lang="en-US" sz="1200" b="0" i="1" kern="1200">
                <a:solidFill>
                  <a:schemeClr val="tx1"/>
                </a:solidFill>
                <a:effectLst/>
                <a:latin typeface="+mn-lt"/>
                <a:ea typeface="+mn-ea"/>
                <a:cs typeface="+mn-cs"/>
              </a:rPr>
              <a:t>Split/Shared Visits </a:t>
            </a:r>
            <a:br>
              <a:rPr lang="en-US" sz="1200" b="0" i="0" kern="1200">
                <a:solidFill>
                  <a:schemeClr val="tx1"/>
                </a:solidFill>
                <a:effectLst/>
                <a:latin typeface="+mn-lt"/>
                <a:ea typeface="+mn-ea"/>
                <a:cs typeface="+mn-cs"/>
              </a:rPr>
            </a:br>
            <a:r>
              <a:rPr lang="en-US" sz="1200" b="0" i="0" kern="1200">
                <a:solidFill>
                  <a:schemeClr val="tx1"/>
                </a:solidFill>
                <a:effectLst/>
                <a:latin typeface="+mn-lt"/>
                <a:ea typeface="+mn-ea"/>
                <a:cs typeface="+mn-cs"/>
              </a:rPr>
              <a:t>CMS has codified the payment policy that when an E/M visit is provided in an institutional setting in part by a physician and Non-Physician Practitioner (“NPP”) who are members of the same group, the visit is to be billed by the physician or NPP who provides the substantive portion of the visit. For 2022, the definition of “substantive portion” is defined as either the history, physical exam, medical decision-making or more than half of the total time. However, as of 2023, this definition will strictly be defined as </a:t>
            </a:r>
            <a:r>
              <a:rPr lang="en-US" sz="1200" b="1" i="0" kern="1200">
                <a:solidFill>
                  <a:schemeClr val="tx1"/>
                </a:solidFill>
                <a:effectLst/>
                <a:latin typeface="+mn-lt"/>
                <a:ea typeface="+mn-ea"/>
                <a:cs typeface="+mn-cs"/>
              </a:rPr>
              <a:t>more than half of the total time spent</a:t>
            </a:r>
            <a:r>
              <a:rPr lang="en-US" sz="1200" b="0" i="0" kern="1200">
                <a:solidFill>
                  <a:schemeClr val="tx1"/>
                </a:solidFill>
                <a:effectLst/>
                <a:latin typeface="+mn-lt"/>
                <a:ea typeface="+mn-ea"/>
                <a:cs typeface="+mn-cs"/>
              </a:rPr>
              <a:t>. CMS also finalized its proposal to allow physicians and NPPs to report split/shared visits for new or established patients, so long as a modifier is used to identify the services and documentation included in the medical record to identify the two individuals that performed the visit. The physician or NPP that provided the substantive portion must sign and date the medical record. Split/Shared E/M payment guidelines were previously only articulated in CMS Manual guidance; however, CMS is now codifying these revised policies at 42 CFR § 415.140.</a:t>
            </a:r>
          </a:p>
          <a:p>
            <a:pPr fontAlgn="base"/>
            <a:r>
              <a:rPr lang="en-US" sz="1200" b="0" i="1" kern="1200">
                <a:solidFill>
                  <a:schemeClr val="tx1"/>
                </a:solidFill>
                <a:effectLst/>
                <a:latin typeface="+mn-lt"/>
                <a:ea typeface="+mn-ea"/>
                <a:cs typeface="+mn-cs"/>
              </a:rPr>
              <a:t>Critical Care Services</a:t>
            </a:r>
            <a:br>
              <a:rPr lang="en-US" sz="1200" b="0" i="1" kern="1200">
                <a:solidFill>
                  <a:schemeClr val="tx1"/>
                </a:solidFill>
                <a:effectLst/>
                <a:latin typeface="+mn-lt"/>
                <a:ea typeface="+mn-ea"/>
                <a:cs typeface="+mn-cs"/>
              </a:rPr>
            </a:br>
            <a:r>
              <a:rPr lang="en-US" sz="1200" b="0" i="0" kern="1200">
                <a:solidFill>
                  <a:schemeClr val="tx1"/>
                </a:solidFill>
                <a:effectLst/>
                <a:latin typeface="+mn-lt"/>
                <a:ea typeface="+mn-ea"/>
                <a:cs typeface="+mn-cs"/>
              </a:rPr>
              <a:t>CMS finalized modifications to established policies to allow critical care services to be performed for the same patient on the same day simultaneously by multiple practitioners representing multiple specialties, and can even be furnished as split/shared visits so long as the services are medically necessary. Critical care services may be paid on the same day as an E/M service so long as the practitioner documents in the medical record that the E/M visit was provided first and at a time when the patient did not require critical care, and the services were separate and distinct with no duplicative elements. Critical care can even be paid separately in addition to a procedure with a global surgical period if the critical care is unrelated to the surgical procedure. CMS is creating a new modifier to use on such claims to identify that critical care is unrelated to the global billing procedure. If care is fully transferred from the surgeon to an intensivist (and the critical care is unrelated), the appropriate modifiers must also be reported to indicate the transfer of care. Medical record documentation must support the claims.</a:t>
            </a:r>
          </a:p>
          <a:p>
            <a:pPr fontAlgn="base"/>
            <a:r>
              <a:rPr lang="en-US" sz="1200" b="1" i="0" kern="1200">
                <a:solidFill>
                  <a:schemeClr val="tx1"/>
                </a:solidFill>
                <a:effectLst/>
                <a:latin typeface="+mn-lt"/>
                <a:ea typeface="+mn-ea"/>
                <a:cs typeface="+mn-cs"/>
              </a:rPr>
              <a:t>Telehealth Services under the MPFS</a:t>
            </a:r>
          </a:p>
          <a:p>
            <a:pPr fontAlgn="base"/>
            <a:r>
              <a:rPr lang="en-US" sz="1200" b="0" i="0" kern="1200">
                <a:solidFill>
                  <a:schemeClr val="tx1"/>
                </a:solidFill>
                <a:effectLst/>
                <a:latin typeface="+mn-lt"/>
                <a:ea typeface="+mn-ea"/>
                <a:cs typeface="+mn-cs"/>
              </a:rPr>
              <a:t>CMS finalized that it will extend the inclusion of certain temporary Medicare telehealth services to the list of covered services through the end of CY 2023. Further, coverage for certain mental health services will be made permanent but CMS is finalizing the requirement that there must be an in-person, non-telehealth service with the physician or NPP within six (6) months prior to the initial telehealth service. CMS is also finalizing its requirement that an in-person visit must be performed every 12 months to be eligible for certain telehealth services, while also establishing some need-based exceptions to this rule.</a:t>
            </a:r>
          </a:p>
          <a:p>
            <a:pPr fontAlgn="base"/>
            <a:r>
              <a:rPr lang="en-US" sz="1200" b="0" i="0" kern="1200">
                <a:solidFill>
                  <a:schemeClr val="tx1"/>
                </a:solidFill>
                <a:effectLst/>
                <a:latin typeface="+mn-lt"/>
                <a:ea typeface="+mn-ea"/>
                <a:cs typeface="+mn-cs"/>
              </a:rPr>
              <a:t>Additionally, CMS is amending the current definition of an interactive telecommunications system for telehealth services to include audio-only communications technology when used for telehealth services for the diagnosis, evaluation or treatment of mental health disorders furnished to established patients under certain circumstances. Note, audio-only interactive telecommunications systems will be limited to mental health services furnished by practitioners who have the capability of furnishing two-way audio/video communications, but where the beneficiary is not capable of or does not consent to the use of two-way audio/video technology. A new modifier must be used for such services.</a:t>
            </a:r>
          </a:p>
          <a:p>
            <a:pPr fontAlgn="base"/>
            <a:r>
              <a:rPr lang="en-US" sz="1200" b="1" i="0" kern="1200">
                <a:solidFill>
                  <a:schemeClr val="tx1"/>
                </a:solidFill>
                <a:effectLst/>
                <a:latin typeface="+mn-lt"/>
                <a:ea typeface="+mn-ea"/>
                <a:cs typeface="+mn-cs"/>
              </a:rPr>
              <a:t>Therapy Services</a:t>
            </a:r>
          </a:p>
          <a:p>
            <a:pPr fontAlgn="base"/>
            <a:r>
              <a:rPr lang="en-US" sz="1200" b="0" i="0" kern="1200">
                <a:solidFill>
                  <a:schemeClr val="tx1"/>
                </a:solidFill>
                <a:effectLst/>
                <a:latin typeface="+mn-lt"/>
                <a:ea typeface="+mn-ea"/>
                <a:cs typeface="+mn-cs"/>
              </a:rPr>
              <a:t>For dates of service on or after January 1, 2022, CMS is implementing new modifiers (CQ and CO) to identify and make payment at 85% of the otherwise applicable Part B payment amount for physical therapy and occupational therapy services furnished in whole or in part by physical therapy/occupational therapy assistants when they are appropriately supervised by a physical or occupational therapist, respectively. CMS is also revising the de minimis standard to establish guidance for billing 15-minute timed services in a physical therapy or occupational therapy setting with the use of assistants.</a:t>
            </a:r>
          </a:p>
          <a:p>
            <a:pPr fontAlgn="base"/>
            <a:r>
              <a:rPr lang="en-US" sz="1200" b="1" i="0" kern="1200">
                <a:solidFill>
                  <a:schemeClr val="tx1"/>
                </a:solidFill>
                <a:effectLst/>
                <a:latin typeface="+mn-lt"/>
                <a:ea typeface="+mn-ea"/>
                <a:cs typeface="+mn-cs"/>
              </a:rPr>
              <a:t>Billing for Physician Assistant (“PA”) Services</a:t>
            </a:r>
          </a:p>
          <a:p>
            <a:pPr fontAlgn="base"/>
            <a:r>
              <a:rPr lang="en-US" sz="1200" b="0" i="0" kern="1200">
                <a:solidFill>
                  <a:schemeClr val="tx1"/>
                </a:solidFill>
                <a:effectLst/>
                <a:latin typeface="+mn-lt"/>
                <a:ea typeface="+mn-ea"/>
                <a:cs typeface="+mn-cs"/>
              </a:rPr>
              <a:t>As of January 1, 2022, Medicare will be authorized to directly pay PAs (and for PAs to directly bill) for their services under Part B, PAs can reassign payment for their professional services, and incorporate with other PAs and bill Medicare for PA services.</a:t>
            </a:r>
          </a:p>
          <a:p>
            <a:pPr fontAlgn="base"/>
            <a:r>
              <a:rPr lang="en-US" sz="1200" b="1" i="0" kern="1200">
                <a:solidFill>
                  <a:schemeClr val="tx1"/>
                </a:solidFill>
                <a:effectLst/>
                <a:latin typeface="+mn-lt"/>
                <a:ea typeface="+mn-ea"/>
                <a:cs typeface="+mn-cs"/>
              </a:rPr>
              <a:t>Teaching Physician Services</a:t>
            </a:r>
          </a:p>
          <a:p>
            <a:pPr fontAlgn="base"/>
            <a:r>
              <a:rPr lang="en-US" sz="1200" b="0" i="0" kern="1200">
                <a:solidFill>
                  <a:schemeClr val="tx1"/>
                </a:solidFill>
                <a:effectLst/>
                <a:latin typeface="+mn-lt"/>
                <a:ea typeface="+mn-ea"/>
                <a:cs typeface="+mn-cs"/>
              </a:rPr>
              <a:t>In CY 2021, CMS finalized the AMA CPT office/outpatient E/M visit coding framework to provide that practitioners can select the appropriate office/outpatient E/M visit level based on either total time personally spent by the reporting practitioner or based on medical decision making (“MDM”). Under existing Medicare guidelines, when a resident participates in providing services in a teaching setting, the teaching physician can bill for the service only when they are present for the key or critical portion of the service. For CY 2022, CMS finalized and clarified that when time is used to select the level of E/M service billed, only the time spent by the teaching physician in qualifying activities, such as time that the teaching physician was present with the resident performing the services, can be included in the E/M level selection. Note, however, under the “primary care exception”, time </a:t>
            </a:r>
            <a:r>
              <a:rPr lang="en-US" sz="1200" b="1" i="0" kern="1200">
                <a:solidFill>
                  <a:schemeClr val="tx1"/>
                </a:solidFill>
                <a:effectLst/>
                <a:latin typeface="+mn-lt"/>
                <a:ea typeface="+mn-ea"/>
                <a:cs typeface="+mn-cs"/>
              </a:rPr>
              <a:t>cannot be used</a:t>
            </a:r>
            <a:r>
              <a:rPr lang="en-US" sz="1200" b="0" i="0" kern="1200">
                <a:solidFill>
                  <a:schemeClr val="tx1"/>
                </a:solidFill>
                <a:effectLst/>
                <a:latin typeface="+mn-lt"/>
                <a:ea typeface="+mn-ea"/>
                <a:cs typeface="+mn-cs"/>
              </a:rPr>
              <a:t> to select the visit level. Only MDM may be used to select the E/M visit level, to guard against the possibility of inappropriate coding that reflects residents’ inefficiencies rather than a measure of the total medically necessary time required to furnish the E/M services.</a:t>
            </a:r>
          </a:p>
          <a:p>
            <a:pPr fontAlgn="base"/>
            <a:r>
              <a:rPr lang="en-US" sz="1200" b="1" i="0" kern="1200">
                <a:solidFill>
                  <a:schemeClr val="tx1"/>
                </a:solidFill>
                <a:effectLst/>
                <a:latin typeface="+mn-lt"/>
                <a:ea typeface="+mn-ea"/>
                <a:cs typeface="+mn-cs"/>
              </a:rPr>
              <a:t>Coverage and Payment for Medical Nutrition Therapy Services and Related Services</a:t>
            </a:r>
          </a:p>
          <a:p>
            <a:pPr fontAlgn="base"/>
            <a:r>
              <a:rPr lang="en-US" sz="1200" b="0" i="0" kern="1200">
                <a:solidFill>
                  <a:schemeClr val="tx1"/>
                </a:solidFill>
                <a:effectLst/>
                <a:latin typeface="+mn-lt"/>
                <a:ea typeface="+mn-ea"/>
                <a:cs typeface="+mn-cs"/>
              </a:rPr>
              <a:t>For CY 2022, CMS is establishing new regulations at 42 CFR § 410.72 to describe the services of Medical Nutritional Therapy (“MNT”) professionals. The payment regulations for MNT services at 42 CFR § 414.64 are being updated to clarify the proper payment rate, which is 100 percent (rather than 80 percent) of 85 percent of the MPFS amount, without any cost-sharing. CMS is also removing the requirement that a MNT referral be made by the “treating physician” thereby expanding which physicians can make referrals to MNT services.</a:t>
            </a:r>
          </a:p>
          <a:p>
            <a:endParaRPr lang="en-US"/>
          </a:p>
        </p:txBody>
      </p:sp>
      <p:sp>
        <p:nvSpPr>
          <p:cNvPr id="4" name="Slide Number Placeholder 3"/>
          <p:cNvSpPr>
            <a:spLocks noGrp="1"/>
          </p:cNvSpPr>
          <p:nvPr>
            <p:ph type="sldNum" sz="quarter" idx="5"/>
          </p:nvPr>
        </p:nvSpPr>
        <p:spPr/>
        <p:txBody>
          <a:bodyPr/>
          <a:lstStyle/>
          <a:p>
            <a:fld id="{B93DEB2A-5E70-2746-ACB6-8937FADA74EC}" type="slidenum">
              <a:rPr lang="en-US" smtClean="0"/>
              <a:t>7</a:t>
            </a:fld>
            <a:endParaRPr lang="en-US"/>
          </a:p>
        </p:txBody>
      </p:sp>
    </p:spTree>
    <p:extLst>
      <p:ext uri="{BB962C8B-B14F-4D97-AF65-F5344CB8AC3E}">
        <p14:creationId xmlns:p14="http://schemas.microsoft.com/office/powerpoint/2010/main" val="29825926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3DEB2A-5E70-2746-ACB6-8937FADA74EC}" type="slidenum">
              <a:rPr lang="en-US" smtClean="0"/>
              <a:t>8</a:t>
            </a:fld>
            <a:endParaRPr lang="en-US"/>
          </a:p>
        </p:txBody>
      </p:sp>
    </p:spTree>
    <p:extLst>
      <p:ext uri="{BB962C8B-B14F-4D97-AF65-F5344CB8AC3E}">
        <p14:creationId xmlns:p14="http://schemas.microsoft.com/office/powerpoint/2010/main" val="133619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3DEB2A-5E70-2746-ACB6-8937FADA74EC}" type="slidenum">
              <a:rPr lang="en-US" smtClean="0"/>
              <a:t>9</a:t>
            </a:fld>
            <a:endParaRPr lang="en-US"/>
          </a:p>
        </p:txBody>
      </p:sp>
    </p:spTree>
    <p:extLst>
      <p:ext uri="{BB962C8B-B14F-4D97-AF65-F5344CB8AC3E}">
        <p14:creationId xmlns:p14="http://schemas.microsoft.com/office/powerpoint/2010/main" val="37771871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0873DA43-BB4F-40C5-AF20-B1303EB326D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35379" y="6559137"/>
            <a:ext cx="11298926" cy="225907"/>
          </a:xfrm>
          <a:prstGeom prst="rect">
            <a:avLst/>
          </a:prstGeom>
        </p:spPr>
      </p:pic>
      <p:sp>
        <p:nvSpPr>
          <p:cNvPr id="11" name="Text Placeholder 2">
            <a:extLst>
              <a:ext uri="{FF2B5EF4-FFF2-40B4-BE49-F238E27FC236}">
                <a16:creationId xmlns:a16="http://schemas.microsoft.com/office/drawing/2014/main" id="{E828A105-2343-443D-ACCD-32826BFE454F}"/>
              </a:ext>
            </a:extLst>
          </p:cNvPr>
          <p:cNvSpPr>
            <a:spLocks noGrp="1"/>
          </p:cNvSpPr>
          <p:nvPr>
            <p:ph type="body" idx="13" hasCustomPrompt="1"/>
          </p:nvPr>
        </p:nvSpPr>
        <p:spPr>
          <a:xfrm>
            <a:off x="444028" y="1185547"/>
            <a:ext cx="11281628" cy="5373590"/>
          </a:xfrm>
        </p:spPr>
        <p:txBody>
          <a:bodyPr anchor="t">
            <a:normAutofit/>
          </a:bodyPr>
          <a:lstStyle>
            <a:lvl1pPr marL="457200" indent="-457200" algn="l">
              <a:buFont typeface="Wingdings" pitchFamily="2" charset="2"/>
              <a:buChar char="§"/>
              <a:defRPr sz="2800" cap="none" baseline="0">
                <a:solidFill>
                  <a:schemeClr val="tx2"/>
                </a:solidFill>
                <a:latin typeface="+mn-lt"/>
              </a:defRPr>
            </a:lvl1pPr>
            <a:lvl2pPr marL="754380" indent="-342900">
              <a:buFont typeface="Wingdings" pitchFamily="2" charset="2"/>
              <a:buChar char="§"/>
              <a:defRPr sz="2400">
                <a:solidFill>
                  <a:schemeClr val="tx2"/>
                </a:solidFill>
              </a:defRPr>
            </a:lvl2pPr>
            <a:lvl3pPr marL="1165860" indent="-342900">
              <a:buClr>
                <a:schemeClr val="tx1"/>
              </a:buClr>
              <a:buFont typeface="Wingdings" pitchFamily="2" charset="2"/>
              <a:buChar char="§"/>
              <a:defRPr sz="2000">
                <a:solidFill>
                  <a:schemeClr val="tx2"/>
                </a:solidFill>
              </a:defRPr>
            </a:lvl3pPr>
            <a:lvl4pPr marL="1520190" indent="-285750">
              <a:buClr>
                <a:schemeClr val="tx1"/>
              </a:buClr>
              <a:buFont typeface="Wingdings" pitchFamily="2" charset="2"/>
              <a:buChar char="§"/>
              <a:defRPr sz="1800">
                <a:solidFill>
                  <a:schemeClr val="tx2"/>
                </a:solidFill>
              </a:defRPr>
            </a:lvl4pPr>
            <a:lvl5pPr marL="1645920" indent="0">
              <a:buNone/>
              <a:defRPr sz="1260">
                <a:solidFill>
                  <a:schemeClr val="tx1">
                    <a:tint val="75000"/>
                  </a:schemeClr>
                </a:solidFill>
              </a:defRPr>
            </a:lvl5pPr>
            <a:lvl6pPr marL="2057400" indent="0">
              <a:buNone/>
              <a:defRPr sz="1260">
                <a:solidFill>
                  <a:schemeClr val="tx1">
                    <a:tint val="75000"/>
                  </a:schemeClr>
                </a:solidFill>
              </a:defRPr>
            </a:lvl6pPr>
            <a:lvl7pPr marL="2468880" indent="0">
              <a:buNone/>
              <a:defRPr sz="1260">
                <a:solidFill>
                  <a:schemeClr val="tx1">
                    <a:tint val="75000"/>
                  </a:schemeClr>
                </a:solidFill>
              </a:defRPr>
            </a:lvl7pPr>
            <a:lvl8pPr marL="2880360" indent="0">
              <a:buNone/>
              <a:defRPr sz="1260">
                <a:solidFill>
                  <a:schemeClr val="tx1">
                    <a:tint val="75000"/>
                  </a:schemeClr>
                </a:solidFill>
              </a:defRPr>
            </a:lvl8pPr>
            <a:lvl9pPr marL="3291840" indent="0">
              <a:buNone/>
              <a:defRPr sz="1260">
                <a:solidFill>
                  <a:schemeClr val="tx1">
                    <a:tint val="75000"/>
                  </a:schemeClr>
                </a:solidFill>
              </a:defRPr>
            </a:lvl9pPr>
          </a:lstStyle>
          <a:p>
            <a:pPr lvl="0"/>
            <a:r>
              <a:rPr lang="en-US"/>
              <a:t>28</a:t>
            </a:r>
            <a:endParaRPr lang="en-US" dirty="0"/>
          </a:p>
          <a:p>
            <a:pPr lvl="1"/>
            <a:r>
              <a:rPr lang="en-US" dirty="0"/>
              <a:t>24</a:t>
            </a:r>
          </a:p>
          <a:p>
            <a:pPr lvl="2"/>
            <a:r>
              <a:rPr lang="en-US" dirty="0"/>
              <a:t>20 font</a:t>
            </a:r>
          </a:p>
          <a:p>
            <a:pPr lvl="3"/>
            <a:r>
              <a:rPr lang="en-US" sz="1800" dirty="0"/>
              <a:t>18 font</a:t>
            </a:r>
            <a:endParaRPr lang="en-US" dirty="0"/>
          </a:p>
          <a:p>
            <a:pPr lvl="2"/>
            <a:endParaRPr lang="en-US" sz="2400" dirty="0"/>
          </a:p>
        </p:txBody>
      </p:sp>
      <p:sp>
        <p:nvSpPr>
          <p:cNvPr id="4" name="Title Placeholder 1">
            <a:extLst>
              <a:ext uri="{FF2B5EF4-FFF2-40B4-BE49-F238E27FC236}">
                <a16:creationId xmlns:a16="http://schemas.microsoft.com/office/drawing/2014/main" id="{AB93679A-9929-AB20-209A-3249D31F43D0}"/>
              </a:ext>
            </a:extLst>
          </p:cNvPr>
          <p:cNvSpPr>
            <a:spLocks noGrp="1"/>
          </p:cNvSpPr>
          <p:nvPr>
            <p:ph type="title"/>
          </p:nvPr>
        </p:nvSpPr>
        <p:spPr>
          <a:xfrm>
            <a:off x="444027" y="560635"/>
            <a:ext cx="11298926" cy="624912"/>
          </a:xfrm>
          <a:prstGeom prst="rect">
            <a:avLst/>
          </a:prstGeom>
        </p:spPr>
        <p:txBody>
          <a:bodyPr vert="horz" lIns="91440" tIns="45720" rIns="91440" bIns="45720" rtlCol="0" anchor="b">
            <a:noAutofit/>
          </a:bodyPr>
          <a:lstStyle/>
          <a:p>
            <a:r>
              <a:rPr lang="en-US"/>
              <a:t>Click to edit Master title style</a:t>
            </a:r>
            <a:endParaRPr lang="en-US" dirty="0"/>
          </a:p>
        </p:txBody>
      </p:sp>
    </p:spTree>
    <p:extLst>
      <p:ext uri="{BB962C8B-B14F-4D97-AF65-F5344CB8AC3E}">
        <p14:creationId xmlns:p14="http://schemas.microsoft.com/office/powerpoint/2010/main" val="4042543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29B10C78-F8DD-93DB-F01A-FB40C7C08715}"/>
              </a:ext>
            </a:extLst>
          </p:cNvPr>
          <p:cNvSpPr>
            <a:spLocks noGrp="1"/>
          </p:cNvSpPr>
          <p:nvPr>
            <p:ph type="body" idx="13"/>
          </p:nvPr>
        </p:nvSpPr>
        <p:spPr>
          <a:xfrm>
            <a:off x="444028" y="118753"/>
            <a:ext cx="11281628" cy="6634348"/>
          </a:xfrm>
        </p:spPr>
        <p:txBody>
          <a:bodyPr anchor="t">
            <a:normAutofit/>
          </a:bodyPr>
          <a:lstStyle>
            <a:lvl1pPr marL="0" indent="0" algn="l">
              <a:buNone/>
              <a:defRPr sz="2800" cap="none" baseline="0">
                <a:solidFill>
                  <a:schemeClr val="tx2"/>
                </a:solidFill>
                <a:latin typeface="+mn-lt"/>
              </a:defRPr>
            </a:lvl1pPr>
            <a:lvl2pPr marL="411480" indent="0">
              <a:buNone/>
              <a:defRPr sz="1620">
                <a:solidFill>
                  <a:schemeClr val="tx1">
                    <a:tint val="75000"/>
                  </a:schemeClr>
                </a:solidFill>
              </a:defRPr>
            </a:lvl2pPr>
            <a:lvl3pPr marL="822960" indent="0">
              <a:buNone/>
              <a:defRPr sz="1440">
                <a:solidFill>
                  <a:schemeClr val="tx1">
                    <a:tint val="75000"/>
                  </a:schemeClr>
                </a:solidFill>
              </a:defRPr>
            </a:lvl3pPr>
            <a:lvl4pPr marL="1234440" indent="0">
              <a:buNone/>
              <a:defRPr sz="1260">
                <a:solidFill>
                  <a:schemeClr val="tx1">
                    <a:tint val="75000"/>
                  </a:schemeClr>
                </a:solidFill>
              </a:defRPr>
            </a:lvl4pPr>
            <a:lvl5pPr marL="1645920" indent="0">
              <a:buNone/>
              <a:defRPr sz="1260">
                <a:solidFill>
                  <a:schemeClr val="tx1">
                    <a:tint val="75000"/>
                  </a:schemeClr>
                </a:solidFill>
              </a:defRPr>
            </a:lvl5pPr>
            <a:lvl6pPr marL="2057400" indent="0">
              <a:buNone/>
              <a:defRPr sz="1260">
                <a:solidFill>
                  <a:schemeClr val="tx1">
                    <a:tint val="75000"/>
                  </a:schemeClr>
                </a:solidFill>
              </a:defRPr>
            </a:lvl6pPr>
            <a:lvl7pPr marL="2468880" indent="0">
              <a:buNone/>
              <a:defRPr sz="1260">
                <a:solidFill>
                  <a:schemeClr val="tx1">
                    <a:tint val="75000"/>
                  </a:schemeClr>
                </a:solidFill>
              </a:defRPr>
            </a:lvl7pPr>
            <a:lvl8pPr marL="2880360" indent="0">
              <a:buNone/>
              <a:defRPr sz="1260">
                <a:solidFill>
                  <a:schemeClr val="tx1">
                    <a:tint val="75000"/>
                  </a:schemeClr>
                </a:solidFill>
              </a:defRPr>
            </a:lvl8pPr>
            <a:lvl9pPr marL="3291840" indent="0">
              <a:buNone/>
              <a:defRPr sz="126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940755849"/>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747407-5624-4D5A-AF6D-7628F818B30A}" type="slidenum">
              <a:rPr lang="en-US" smtClean="0"/>
              <a:t>‹#›</a:t>
            </a:fld>
            <a:endParaRPr lang="en-US"/>
          </a:p>
        </p:txBody>
      </p:sp>
      <p:sp>
        <p:nvSpPr>
          <p:cNvPr id="9" name="Content Placeholder 8"/>
          <p:cNvSpPr>
            <a:spLocks noGrp="1"/>
          </p:cNvSpPr>
          <p:nvPr>
            <p:ph sz="quarter" idx="13"/>
          </p:nvPr>
        </p:nvSpPr>
        <p:spPr>
          <a:xfrm>
            <a:off x="1389888" y="2313432"/>
            <a:ext cx="4559808" cy="3493008"/>
          </a:xfrm>
        </p:spPr>
        <p:txBody>
          <a:bodyPr/>
          <a:lstStyle>
            <a:lvl1pPr marL="275400" indent="-275400">
              <a:buClr>
                <a:schemeClr val="tx1"/>
              </a:buClr>
              <a:buFont typeface="Wingdings" panose="05000000000000000000" pitchFamily="2" charset="2"/>
              <a:buChar char="§"/>
              <a:defRPr/>
            </a:lvl1pPr>
            <a:lvl2pPr marL="567000" indent="-275400">
              <a:buClr>
                <a:schemeClr val="tx1"/>
              </a:buClr>
              <a:buFont typeface="Wingdings" panose="05000000000000000000" pitchFamily="2" charset="2"/>
              <a:buChar char="§"/>
              <a:defRPr/>
            </a:lvl2pPr>
            <a:lvl3pPr marL="810000" indent="-243000">
              <a:buClr>
                <a:schemeClr val="tx1"/>
              </a:buClr>
              <a:buFont typeface="Wingdings" panose="05000000000000000000" pitchFamily="2" charset="2"/>
              <a:buChar char="§"/>
              <a:defRPr/>
            </a:lvl3pPr>
            <a:lvl4pPr marL="1117800" indent="-210600">
              <a:buClr>
                <a:schemeClr val="tx1"/>
              </a:buClr>
              <a:buFont typeface="Wingdings" panose="05000000000000000000" pitchFamily="2" charset="2"/>
              <a:buChar char="§"/>
              <a:defRPr/>
            </a:lvl4pPr>
            <a:lvl5pPr marL="1441800" indent="-210600">
              <a:buClr>
                <a:schemeClr val="tx1"/>
              </a:buClr>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6193536" y="2313431"/>
            <a:ext cx="4559808" cy="3493008"/>
          </a:xfrm>
        </p:spPr>
        <p:txBody>
          <a:bodyPr/>
          <a:lstStyle>
            <a:lvl1pPr marL="275400" indent="-275400">
              <a:buClr>
                <a:schemeClr val="tx1"/>
              </a:buClr>
              <a:buFont typeface="Wingdings" panose="05000000000000000000" pitchFamily="2" charset="2"/>
              <a:buChar char="§"/>
              <a:defRPr/>
            </a:lvl1pPr>
            <a:lvl2pPr marL="567000" indent="-275400">
              <a:buClr>
                <a:schemeClr val="tx1"/>
              </a:buClr>
              <a:buFont typeface="Wingdings" panose="05000000000000000000" pitchFamily="2" charset="2"/>
              <a:buChar char="§"/>
              <a:defRPr/>
            </a:lvl2pPr>
            <a:lvl3pPr marL="810000" indent="-243000">
              <a:buClr>
                <a:schemeClr val="tx1"/>
              </a:buClr>
              <a:buFont typeface="Wingdings" panose="05000000000000000000" pitchFamily="2" charset="2"/>
              <a:buChar char="§"/>
              <a:defRPr/>
            </a:lvl3pPr>
            <a:lvl4pPr marL="1117800" indent="-210600">
              <a:buClr>
                <a:schemeClr val="tx1"/>
              </a:buClr>
              <a:buFont typeface="Wingdings" panose="05000000000000000000" pitchFamily="2" charset="2"/>
              <a:buChar char="§"/>
              <a:defRPr/>
            </a:lvl4pPr>
            <a:lvl5pPr marL="1441800" indent="-210600">
              <a:buClr>
                <a:schemeClr val="tx1"/>
              </a:buClr>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65886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11" name="Slide Number Placeholder 5"/>
          <p:cNvSpPr>
            <a:spLocks noGrp="1"/>
          </p:cNvSpPr>
          <p:nvPr>
            <p:ph type="sldNum" sz="quarter" idx="4"/>
          </p:nvPr>
        </p:nvSpPr>
        <p:spPr>
          <a:xfrm>
            <a:off x="8063000" y="6321262"/>
            <a:ext cx="3682467" cy="388636"/>
          </a:xfrm>
          <a:prstGeom prst="rect">
            <a:avLst/>
          </a:prstGeom>
        </p:spPr>
        <p:txBody>
          <a:bodyPr vert="horz" lIns="91440" tIns="45720" rIns="91440" bIns="45720" rtlCol="0" anchor="ctr"/>
          <a:lstStyle>
            <a:lvl1pPr algn="r">
              <a:defRPr sz="810">
                <a:solidFill>
                  <a:srgbClr val="1B517F"/>
                </a:solidFill>
              </a:defRPr>
            </a:lvl1pPr>
          </a:lstStyle>
          <a:p>
            <a:fld id="{FC747407-5624-4D5A-AF6D-7628F818B30A}" type="slidenum">
              <a:rPr lang="en-US" smtClean="0"/>
              <a:t>‹#›</a:t>
            </a:fld>
            <a:endParaRPr lang="en-US"/>
          </a:p>
        </p:txBody>
      </p:sp>
      <p:sp>
        <p:nvSpPr>
          <p:cNvPr id="12" name="Date Placeholder 2"/>
          <p:cNvSpPr>
            <a:spLocks noGrp="1"/>
          </p:cNvSpPr>
          <p:nvPr>
            <p:ph type="dt" sz="half" idx="2"/>
          </p:nvPr>
        </p:nvSpPr>
        <p:spPr>
          <a:xfrm>
            <a:off x="4657665" y="6344773"/>
            <a:ext cx="2844799" cy="365125"/>
          </a:xfrm>
          <a:prstGeom prst="rect">
            <a:avLst/>
          </a:prstGeom>
        </p:spPr>
        <p:txBody>
          <a:bodyPr/>
          <a:lstStyle>
            <a:lvl1pPr algn="ctr">
              <a:defRPr>
                <a:solidFill>
                  <a:schemeClr val="tx1"/>
                </a:solidFill>
              </a:defRPr>
            </a:lvl1pPr>
          </a:lstStyle>
          <a:p>
            <a:fld id="{4BBCDDE9-5B6B-4A8F-ACDB-481FD3932EEF}" type="datetimeFigureOut">
              <a:rPr lang="en-US" smtClean="0"/>
              <a:t>1/29/23</a:t>
            </a:fld>
            <a:endParaRPr lang="en-US"/>
          </a:p>
        </p:txBody>
      </p:sp>
      <p:sp>
        <p:nvSpPr>
          <p:cNvPr id="7" name="Text Placeholder 2">
            <a:extLst>
              <a:ext uri="{FF2B5EF4-FFF2-40B4-BE49-F238E27FC236}">
                <a16:creationId xmlns:a16="http://schemas.microsoft.com/office/drawing/2014/main" id="{A6DE01FD-44D1-4A9C-A00A-8EC9F40EA539}"/>
              </a:ext>
            </a:extLst>
          </p:cNvPr>
          <p:cNvSpPr>
            <a:spLocks noGrp="1"/>
          </p:cNvSpPr>
          <p:nvPr>
            <p:ph idx="1"/>
          </p:nvPr>
        </p:nvSpPr>
        <p:spPr>
          <a:xfrm>
            <a:off x="446541" y="1185548"/>
            <a:ext cx="11298926" cy="4933776"/>
          </a:xfrm>
          <a:prstGeom prst="rect">
            <a:avLst/>
          </a:prstGeom>
        </p:spPr>
        <p:txBody>
          <a:bodyPr vert="horz" lIns="91440" tIns="45720" rIns="91440" bIns="45720" rtlCol="0" anchor="t">
            <a:normAutofit/>
          </a:bodyPr>
          <a:lstStyle>
            <a:lvl1pPr marL="457200" indent="-457200">
              <a:buClr>
                <a:schemeClr val="tx1"/>
              </a:buClr>
              <a:buFont typeface="Wingdings" panose="05000000000000000000" pitchFamily="2" charset="2"/>
              <a:buChar char="§"/>
              <a:defRPr/>
            </a:lvl1pPr>
            <a:lvl2pPr marL="634500" indent="-342900">
              <a:buClr>
                <a:schemeClr val="tx1"/>
              </a:buClr>
              <a:buFont typeface="Wingdings" panose="05000000000000000000" pitchFamily="2" charset="2"/>
              <a:buChar char="§"/>
              <a:defRPr/>
            </a:lvl2pPr>
            <a:lvl3pPr marL="909900" indent="-342900">
              <a:buClr>
                <a:schemeClr val="tx1"/>
              </a:buClr>
              <a:buFont typeface="Wingdings" panose="05000000000000000000" pitchFamily="2" charset="2"/>
              <a:buChar char="§"/>
              <a:defRPr/>
            </a:lvl3pPr>
            <a:lvl4pPr marL="1250100" indent="-342900">
              <a:buClr>
                <a:schemeClr val="tx1"/>
              </a:buClr>
              <a:buFont typeface="Wingdings" panose="05000000000000000000" pitchFamily="2" charset="2"/>
              <a:buChar char="§"/>
              <a:defRPr/>
            </a:lvl4pPr>
            <a:lvl5pPr marL="1516950" indent="-285750">
              <a:buClr>
                <a:schemeClr val="tx1"/>
              </a:buClr>
              <a:buFont typeface="Wingdings" panose="05000000000000000000" pitchFamily="2"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Placeholder 1">
            <a:extLst>
              <a:ext uri="{FF2B5EF4-FFF2-40B4-BE49-F238E27FC236}">
                <a16:creationId xmlns:a16="http://schemas.microsoft.com/office/drawing/2014/main" id="{4A0072A8-B9F6-905A-BF2F-85F061DC53C5}"/>
              </a:ext>
            </a:extLst>
          </p:cNvPr>
          <p:cNvSpPr>
            <a:spLocks noGrp="1"/>
          </p:cNvSpPr>
          <p:nvPr>
            <p:ph type="title"/>
          </p:nvPr>
        </p:nvSpPr>
        <p:spPr>
          <a:xfrm>
            <a:off x="444027" y="560635"/>
            <a:ext cx="11298926" cy="624912"/>
          </a:xfrm>
          <a:prstGeom prst="rect">
            <a:avLst/>
          </a:prstGeom>
        </p:spPr>
        <p:txBody>
          <a:bodyPr vert="horz" lIns="91440" tIns="45720" rIns="91440" bIns="45720" rtlCol="0" anchor="b">
            <a:noAutofit/>
          </a:bodyPr>
          <a:lstStyle/>
          <a:p>
            <a:r>
              <a:rPr lang="en-US"/>
              <a:t>Click to edit Master title style</a:t>
            </a:r>
            <a:endParaRPr lang="en-US" dirty="0"/>
          </a:p>
        </p:txBody>
      </p:sp>
    </p:spTree>
    <p:extLst>
      <p:ext uri="{BB962C8B-B14F-4D97-AF65-F5344CB8AC3E}">
        <p14:creationId xmlns:p14="http://schemas.microsoft.com/office/powerpoint/2010/main" val="942056298"/>
      </p:ext>
    </p:extLst>
  </p:cSld>
  <p:clrMapOvr>
    <a:masterClrMapping/>
  </p:clrMapOvr>
  <p:transition spd="slow">
    <p:push dir="u"/>
  </p:transition>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0873DA43-BB4F-40C5-AF20-B1303EB326D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44027" y="5642010"/>
            <a:ext cx="11298926" cy="993379"/>
          </a:xfrm>
          <a:prstGeom prst="rect">
            <a:avLst/>
          </a:prstGeom>
        </p:spPr>
      </p:pic>
      <p:sp>
        <p:nvSpPr>
          <p:cNvPr id="6" name="Slide Number Placeholder 5"/>
          <p:cNvSpPr>
            <a:spLocks noGrp="1"/>
          </p:cNvSpPr>
          <p:nvPr>
            <p:ph type="sldNum" sz="quarter" idx="12"/>
          </p:nvPr>
        </p:nvSpPr>
        <p:spPr/>
        <p:txBody>
          <a:bodyPr/>
          <a:lstStyle>
            <a:lvl1pPr>
              <a:defRPr>
                <a:solidFill>
                  <a:schemeClr val="bg1"/>
                </a:solidFill>
              </a:defRPr>
            </a:lvl1pPr>
          </a:lstStyle>
          <a:p>
            <a:fld id="{FC747407-5624-4D5A-AF6D-7628F818B30A}" type="slidenum">
              <a:rPr lang="en-US" smtClean="0"/>
              <a:t>‹#›</a:t>
            </a:fld>
            <a:endParaRPr lang="en-US"/>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rcRect/>
          <a:stretch/>
        </p:blipFill>
        <p:spPr>
          <a:xfrm>
            <a:off x="557784" y="6208776"/>
            <a:ext cx="933236" cy="246888"/>
          </a:xfrm>
          <a:prstGeom prst="rect">
            <a:avLst/>
          </a:prstGeom>
        </p:spPr>
      </p:pic>
      <p:sp>
        <p:nvSpPr>
          <p:cNvPr id="11" name="Text Placeholder 2">
            <a:extLst>
              <a:ext uri="{FF2B5EF4-FFF2-40B4-BE49-F238E27FC236}">
                <a16:creationId xmlns:a16="http://schemas.microsoft.com/office/drawing/2014/main" id="{E828A105-2343-443D-ACCD-32826BFE454F}"/>
              </a:ext>
            </a:extLst>
          </p:cNvPr>
          <p:cNvSpPr>
            <a:spLocks noGrp="1"/>
          </p:cNvSpPr>
          <p:nvPr>
            <p:ph type="body" idx="13"/>
          </p:nvPr>
        </p:nvSpPr>
        <p:spPr>
          <a:xfrm>
            <a:off x="444028" y="1185548"/>
            <a:ext cx="11281628" cy="4403772"/>
          </a:xfrm>
        </p:spPr>
        <p:txBody>
          <a:bodyPr anchor="t">
            <a:normAutofit/>
          </a:bodyPr>
          <a:lstStyle>
            <a:lvl1pPr marL="0" indent="0" algn="l">
              <a:buNone/>
              <a:defRPr sz="2800" cap="none" baseline="0">
                <a:solidFill>
                  <a:schemeClr val="tx2"/>
                </a:solidFill>
                <a:latin typeface="+mn-lt"/>
              </a:defRPr>
            </a:lvl1pPr>
            <a:lvl2pPr marL="411480" indent="0">
              <a:buNone/>
              <a:defRPr sz="1620">
                <a:solidFill>
                  <a:schemeClr val="tx1">
                    <a:tint val="75000"/>
                  </a:schemeClr>
                </a:solidFill>
              </a:defRPr>
            </a:lvl2pPr>
            <a:lvl3pPr marL="822960" indent="0">
              <a:buNone/>
              <a:defRPr sz="1440">
                <a:solidFill>
                  <a:schemeClr val="tx1">
                    <a:tint val="75000"/>
                  </a:schemeClr>
                </a:solidFill>
              </a:defRPr>
            </a:lvl3pPr>
            <a:lvl4pPr marL="1234440" indent="0">
              <a:buNone/>
              <a:defRPr sz="1260">
                <a:solidFill>
                  <a:schemeClr val="tx1">
                    <a:tint val="75000"/>
                  </a:schemeClr>
                </a:solidFill>
              </a:defRPr>
            </a:lvl4pPr>
            <a:lvl5pPr marL="1645920" indent="0">
              <a:buNone/>
              <a:defRPr sz="1260">
                <a:solidFill>
                  <a:schemeClr val="tx1">
                    <a:tint val="75000"/>
                  </a:schemeClr>
                </a:solidFill>
              </a:defRPr>
            </a:lvl5pPr>
            <a:lvl6pPr marL="2057400" indent="0">
              <a:buNone/>
              <a:defRPr sz="1260">
                <a:solidFill>
                  <a:schemeClr val="tx1">
                    <a:tint val="75000"/>
                  </a:schemeClr>
                </a:solidFill>
              </a:defRPr>
            </a:lvl6pPr>
            <a:lvl7pPr marL="2468880" indent="0">
              <a:buNone/>
              <a:defRPr sz="1260">
                <a:solidFill>
                  <a:schemeClr val="tx1">
                    <a:tint val="75000"/>
                  </a:schemeClr>
                </a:solidFill>
              </a:defRPr>
            </a:lvl7pPr>
            <a:lvl8pPr marL="2880360" indent="0">
              <a:buNone/>
              <a:defRPr sz="1260">
                <a:solidFill>
                  <a:schemeClr val="tx1">
                    <a:tint val="75000"/>
                  </a:schemeClr>
                </a:solidFill>
              </a:defRPr>
            </a:lvl8pPr>
            <a:lvl9pPr marL="3291840" indent="0">
              <a:buNone/>
              <a:defRPr sz="1260">
                <a:solidFill>
                  <a:schemeClr val="tx1">
                    <a:tint val="75000"/>
                  </a:schemeClr>
                </a:solidFill>
              </a:defRPr>
            </a:lvl9pPr>
          </a:lstStyle>
          <a:p>
            <a:pPr lvl="0"/>
            <a:r>
              <a:rPr lang="en-US"/>
              <a:t>Click to edit Master text styles</a:t>
            </a:r>
          </a:p>
        </p:txBody>
      </p:sp>
      <p:sp>
        <p:nvSpPr>
          <p:cNvPr id="5" name="Title Placeholder 1">
            <a:extLst>
              <a:ext uri="{FF2B5EF4-FFF2-40B4-BE49-F238E27FC236}">
                <a16:creationId xmlns:a16="http://schemas.microsoft.com/office/drawing/2014/main" id="{F432E420-5EFF-4AAE-3A76-B0387ED67D68}"/>
              </a:ext>
            </a:extLst>
          </p:cNvPr>
          <p:cNvSpPr>
            <a:spLocks noGrp="1"/>
          </p:cNvSpPr>
          <p:nvPr>
            <p:ph type="title"/>
          </p:nvPr>
        </p:nvSpPr>
        <p:spPr>
          <a:xfrm>
            <a:off x="444027" y="560635"/>
            <a:ext cx="11298926" cy="624912"/>
          </a:xfrm>
          <a:prstGeom prst="rect">
            <a:avLst/>
          </a:prstGeom>
        </p:spPr>
        <p:txBody>
          <a:bodyPr vert="horz" lIns="91440" tIns="45720" rIns="91440" bIns="45720" rtlCol="0" anchor="b">
            <a:noAutofit/>
          </a:bodyPr>
          <a:lstStyle/>
          <a:p>
            <a:r>
              <a:rPr lang="en-US"/>
              <a:t>Click to edit Master title style</a:t>
            </a:r>
            <a:endParaRPr lang="en-US" dirty="0"/>
          </a:p>
        </p:txBody>
      </p:sp>
    </p:spTree>
    <p:extLst>
      <p:ext uri="{BB962C8B-B14F-4D97-AF65-F5344CB8AC3E}">
        <p14:creationId xmlns:p14="http://schemas.microsoft.com/office/powerpoint/2010/main" val="1893874285"/>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Section Header">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0873DA43-BB4F-40C5-AF20-B1303EB326D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66344" y="6089178"/>
            <a:ext cx="11259312" cy="487680"/>
          </a:xfrm>
          <a:prstGeom prst="rect">
            <a:avLst/>
          </a:prstGeom>
        </p:spPr>
      </p:pic>
      <p:sp>
        <p:nvSpPr>
          <p:cNvPr id="2" name="Title 1"/>
          <p:cNvSpPr>
            <a:spLocks noGrp="1"/>
          </p:cNvSpPr>
          <p:nvPr>
            <p:ph type="title" hasCustomPrompt="1"/>
          </p:nvPr>
        </p:nvSpPr>
        <p:spPr>
          <a:xfrm>
            <a:off x="466344" y="811764"/>
            <a:ext cx="11259312" cy="765109"/>
          </a:xfrm>
        </p:spPr>
        <p:txBody>
          <a:bodyPr anchor="b">
            <a:normAutofit/>
          </a:bodyPr>
          <a:lstStyle>
            <a:lvl1pPr algn="ctr">
              <a:defRPr sz="3200" b="0" cap="none" baseline="0">
                <a:solidFill>
                  <a:srgbClr val="0E7565"/>
                </a:solidFill>
              </a:defRPr>
            </a:lvl1pPr>
          </a:lstStyle>
          <a:p>
            <a:r>
              <a:rPr lang="en-US" dirty="0"/>
              <a:t>Click to Edit Master Title Style</a:t>
            </a:r>
          </a:p>
        </p:txBody>
      </p:sp>
      <p:sp>
        <p:nvSpPr>
          <p:cNvPr id="3" name="Text Placeholder 2"/>
          <p:cNvSpPr>
            <a:spLocks noGrp="1"/>
          </p:cNvSpPr>
          <p:nvPr>
            <p:ph type="body" idx="1"/>
          </p:nvPr>
        </p:nvSpPr>
        <p:spPr>
          <a:xfrm>
            <a:off x="466345" y="4218765"/>
            <a:ext cx="11259311" cy="840560"/>
          </a:xfrm>
        </p:spPr>
        <p:txBody>
          <a:bodyPr anchor="t">
            <a:normAutofit/>
          </a:bodyPr>
          <a:lstStyle>
            <a:lvl1pPr marL="0" indent="0" algn="l">
              <a:buNone/>
              <a:defRPr sz="2000" cap="none" baseline="0">
                <a:solidFill>
                  <a:schemeClr val="tx1"/>
                </a:solidFill>
              </a:defRPr>
            </a:lvl1pPr>
            <a:lvl2pPr marL="411480" indent="0">
              <a:buNone/>
              <a:defRPr sz="1620">
                <a:solidFill>
                  <a:schemeClr val="tx1">
                    <a:tint val="75000"/>
                  </a:schemeClr>
                </a:solidFill>
              </a:defRPr>
            </a:lvl2pPr>
            <a:lvl3pPr marL="822960" indent="0">
              <a:buNone/>
              <a:defRPr sz="1440">
                <a:solidFill>
                  <a:schemeClr val="tx1">
                    <a:tint val="75000"/>
                  </a:schemeClr>
                </a:solidFill>
              </a:defRPr>
            </a:lvl3pPr>
            <a:lvl4pPr marL="1234440" indent="0">
              <a:buNone/>
              <a:defRPr sz="1260">
                <a:solidFill>
                  <a:schemeClr val="tx1">
                    <a:tint val="75000"/>
                  </a:schemeClr>
                </a:solidFill>
              </a:defRPr>
            </a:lvl4pPr>
            <a:lvl5pPr marL="1645920" indent="0">
              <a:buNone/>
              <a:defRPr sz="1260">
                <a:solidFill>
                  <a:schemeClr val="tx1">
                    <a:tint val="75000"/>
                  </a:schemeClr>
                </a:solidFill>
              </a:defRPr>
            </a:lvl5pPr>
            <a:lvl6pPr marL="2057400" indent="0">
              <a:buNone/>
              <a:defRPr sz="1260">
                <a:solidFill>
                  <a:schemeClr val="tx1">
                    <a:tint val="75000"/>
                  </a:schemeClr>
                </a:solidFill>
              </a:defRPr>
            </a:lvl6pPr>
            <a:lvl7pPr marL="2468880" indent="0">
              <a:buNone/>
              <a:defRPr sz="1260">
                <a:solidFill>
                  <a:schemeClr val="tx1">
                    <a:tint val="75000"/>
                  </a:schemeClr>
                </a:solidFill>
              </a:defRPr>
            </a:lvl7pPr>
            <a:lvl8pPr marL="2880360" indent="0">
              <a:buNone/>
              <a:defRPr sz="1260">
                <a:solidFill>
                  <a:schemeClr val="tx1">
                    <a:tint val="75000"/>
                  </a:schemeClr>
                </a:solidFill>
              </a:defRPr>
            </a:lvl8pPr>
            <a:lvl9pPr marL="3291840" indent="0">
              <a:buNone/>
              <a:defRPr sz="1260">
                <a:solidFill>
                  <a:schemeClr val="tx1">
                    <a:tint val="75000"/>
                  </a:schemeClr>
                </a:solidFill>
              </a:defRPr>
            </a:lvl9pPr>
          </a:lstStyle>
          <a:p>
            <a:pPr lvl="0"/>
            <a:r>
              <a:rPr lang="en-US"/>
              <a:t>Click to edit Master text styles</a:t>
            </a:r>
          </a:p>
        </p:txBody>
      </p:sp>
      <p:sp>
        <p:nvSpPr>
          <p:cNvPr id="11" name="Text Placeholder 2">
            <a:extLst>
              <a:ext uri="{FF2B5EF4-FFF2-40B4-BE49-F238E27FC236}">
                <a16:creationId xmlns:a16="http://schemas.microsoft.com/office/drawing/2014/main" id="{E828A105-2343-443D-ACCD-32826BFE454F}"/>
              </a:ext>
            </a:extLst>
          </p:cNvPr>
          <p:cNvSpPr>
            <a:spLocks noGrp="1"/>
          </p:cNvSpPr>
          <p:nvPr>
            <p:ph type="body" idx="13"/>
          </p:nvPr>
        </p:nvSpPr>
        <p:spPr>
          <a:xfrm>
            <a:off x="466344" y="1935536"/>
            <a:ext cx="11259311" cy="2150366"/>
          </a:xfrm>
        </p:spPr>
        <p:txBody>
          <a:bodyPr anchor="t">
            <a:normAutofit/>
          </a:bodyPr>
          <a:lstStyle>
            <a:lvl1pPr marL="0" indent="0" algn="l">
              <a:buNone/>
              <a:defRPr sz="2800" cap="none" baseline="0">
                <a:solidFill>
                  <a:schemeClr val="tx2"/>
                </a:solidFill>
                <a:latin typeface="+mn-lt"/>
              </a:defRPr>
            </a:lvl1pPr>
            <a:lvl2pPr marL="411480" indent="0">
              <a:buNone/>
              <a:defRPr sz="1620">
                <a:solidFill>
                  <a:schemeClr val="tx1">
                    <a:tint val="75000"/>
                  </a:schemeClr>
                </a:solidFill>
              </a:defRPr>
            </a:lvl2pPr>
            <a:lvl3pPr marL="822960" indent="0">
              <a:buNone/>
              <a:defRPr sz="1440">
                <a:solidFill>
                  <a:schemeClr val="tx1">
                    <a:tint val="75000"/>
                  </a:schemeClr>
                </a:solidFill>
              </a:defRPr>
            </a:lvl3pPr>
            <a:lvl4pPr marL="1234440" indent="0">
              <a:buNone/>
              <a:defRPr sz="1260">
                <a:solidFill>
                  <a:schemeClr val="tx1">
                    <a:tint val="75000"/>
                  </a:schemeClr>
                </a:solidFill>
              </a:defRPr>
            </a:lvl4pPr>
            <a:lvl5pPr marL="1645920" indent="0">
              <a:buNone/>
              <a:defRPr sz="1260">
                <a:solidFill>
                  <a:schemeClr val="tx1">
                    <a:tint val="75000"/>
                  </a:schemeClr>
                </a:solidFill>
              </a:defRPr>
            </a:lvl5pPr>
            <a:lvl6pPr marL="2057400" indent="0">
              <a:buNone/>
              <a:defRPr sz="1260">
                <a:solidFill>
                  <a:schemeClr val="tx1">
                    <a:tint val="75000"/>
                  </a:schemeClr>
                </a:solidFill>
              </a:defRPr>
            </a:lvl6pPr>
            <a:lvl7pPr marL="2468880" indent="0">
              <a:buNone/>
              <a:defRPr sz="1260">
                <a:solidFill>
                  <a:schemeClr val="tx1">
                    <a:tint val="75000"/>
                  </a:schemeClr>
                </a:solidFill>
              </a:defRPr>
            </a:lvl7pPr>
            <a:lvl8pPr marL="2880360" indent="0">
              <a:buNone/>
              <a:defRPr sz="1260">
                <a:solidFill>
                  <a:schemeClr val="tx1">
                    <a:tint val="75000"/>
                  </a:schemeClr>
                </a:solidFill>
              </a:defRPr>
            </a:lvl8pPr>
            <a:lvl9pPr marL="3291840" indent="0">
              <a:buNone/>
              <a:defRPr sz="126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514573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B54FF8D-9CB8-45A2-A270-BD0214A886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50409" y="667512"/>
            <a:ext cx="11259312" cy="558692"/>
          </a:xfrm>
          <a:prstGeom prst="rect">
            <a:avLst/>
          </a:prstGeom>
        </p:spPr>
      </p:pic>
      <p:sp>
        <p:nvSpPr>
          <p:cNvPr id="2" name="Title 1"/>
          <p:cNvSpPr>
            <a:spLocks noGrp="1"/>
          </p:cNvSpPr>
          <p:nvPr>
            <p:ph type="title" hasCustomPrompt="1"/>
          </p:nvPr>
        </p:nvSpPr>
        <p:spPr>
          <a:xfrm>
            <a:off x="565257" y="596500"/>
            <a:ext cx="11029616" cy="629704"/>
          </a:xfrm>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450409" y="1389646"/>
            <a:ext cx="11259312" cy="4800842"/>
          </a:xfrm>
        </p:spPr>
        <p:txBody>
          <a:bodyPr/>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85663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73824" y="729658"/>
            <a:ext cx="11271633" cy="632798"/>
          </a:xfrm>
        </p:spPr>
        <p:txBody>
          <a:bodyPr anchor="t"/>
          <a:lstStyle>
            <a:lvl1pPr>
              <a:defRPr>
                <a:solidFill>
                  <a:schemeClr val="accent1"/>
                </a:solidFill>
              </a:defRPr>
            </a:lvl1pPr>
          </a:lstStyle>
          <a:p>
            <a:r>
              <a:rPr lang="en-US" dirty="0"/>
              <a:t>Click to Edit Master Title Style</a:t>
            </a:r>
          </a:p>
        </p:txBody>
      </p:sp>
      <p:sp>
        <p:nvSpPr>
          <p:cNvPr id="3" name="Content Placeholder 2"/>
          <p:cNvSpPr>
            <a:spLocks noGrp="1"/>
          </p:cNvSpPr>
          <p:nvPr>
            <p:ph sz="half" idx="1" hasCustomPrompt="1"/>
          </p:nvPr>
        </p:nvSpPr>
        <p:spPr>
          <a:xfrm>
            <a:off x="473824" y="1642884"/>
            <a:ext cx="5529760" cy="4218167"/>
          </a:xfrm>
        </p:spPr>
        <p:txBody>
          <a:bodyPr>
            <a:normAutofit/>
          </a:bodyPr>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88455" y="1642884"/>
            <a:ext cx="5557002" cy="4218167"/>
          </a:xfrm>
        </p:spPr>
        <p:txBody>
          <a:bodyPr>
            <a:normAutofit/>
          </a:bodyPr>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151247" y="6141479"/>
            <a:ext cx="2844799" cy="365125"/>
          </a:xfrm>
          <a:prstGeom prst="rect">
            <a:avLst/>
          </a:prstGeom>
        </p:spPr>
        <p:txBody>
          <a:bodyPr/>
          <a:lstStyle/>
          <a:p>
            <a:fld id="{2A7905CC-E24D-483D-9E08-E2CFF6631D10}" type="datetimeFigureOut">
              <a:rPr lang="en-US" smtClean="0"/>
              <a:t>1/29/23</a:t>
            </a:fld>
            <a:endParaRPr lang="en-US"/>
          </a:p>
        </p:txBody>
      </p:sp>
      <p:sp>
        <p:nvSpPr>
          <p:cNvPr id="7" name="Slide Number Placeholder 6"/>
          <p:cNvSpPr>
            <a:spLocks noGrp="1"/>
          </p:cNvSpPr>
          <p:nvPr>
            <p:ph type="sldNum" sz="quarter" idx="12"/>
          </p:nvPr>
        </p:nvSpPr>
        <p:spPr/>
        <p:txBody>
          <a:bodyPr/>
          <a:lstStyle/>
          <a:p>
            <a:fld id="{04860D8B-76C7-4BCE-A117-4CAA0ADD1230}" type="slidenum">
              <a:rPr lang="en-US" smtClean="0"/>
              <a:t>‹#›</a:t>
            </a:fld>
            <a:endParaRPr lang="en-US"/>
          </a:p>
        </p:txBody>
      </p:sp>
    </p:spTree>
    <p:extLst>
      <p:ext uri="{BB962C8B-B14F-4D97-AF65-F5344CB8AC3E}">
        <p14:creationId xmlns:p14="http://schemas.microsoft.com/office/powerpoint/2010/main" val="3008270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ontent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150971" y="6140927"/>
            <a:ext cx="2844799" cy="365125"/>
          </a:xfrm>
          <a:prstGeom prst="rect">
            <a:avLst/>
          </a:prstGeom>
        </p:spPr>
        <p:txBody>
          <a:bodyPr/>
          <a:lstStyle/>
          <a:p>
            <a:fld id="{DDD7C83D-9829-46FA-8B70-9124784F70D2}" type="datetimeFigureOut">
              <a:rPr lang="en-US" smtClean="0"/>
              <a:t>1/29/23</a:t>
            </a:fld>
            <a:endParaRPr lang="en-US"/>
          </a:p>
        </p:txBody>
      </p:sp>
      <p:sp>
        <p:nvSpPr>
          <p:cNvPr id="5" name="Slide Number Placeholder 4"/>
          <p:cNvSpPr>
            <a:spLocks noGrp="1"/>
          </p:cNvSpPr>
          <p:nvPr>
            <p:ph type="sldNum" sz="quarter" idx="12"/>
          </p:nvPr>
        </p:nvSpPr>
        <p:spPr/>
        <p:txBody>
          <a:bodyPr/>
          <a:lstStyle/>
          <a:p>
            <a:pPr algn="ctr"/>
            <a:fld id="{8F82E0A0-C266-4798-8C8F-B9F91E9DA37E}" type="slidenum">
              <a:rPr lang="en-US" sz="1867" b="1" smtClean="0">
                <a:solidFill>
                  <a:srgbClr val="FFFFFF"/>
                </a:solidFill>
              </a:rPr>
              <a:pPr algn="ctr"/>
              <a:t>‹#›</a:t>
            </a:fld>
            <a:endParaRPr lang="en-US" sz="1867" b="1" dirty="0">
              <a:solidFill>
                <a:srgbClr val="FFFFFF"/>
              </a:solidFill>
            </a:endParaRPr>
          </a:p>
        </p:txBody>
      </p:sp>
      <p:sp>
        <p:nvSpPr>
          <p:cNvPr id="7" name="Content Placeholder 2">
            <a:extLst>
              <a:ext uri="{FF2B5EF4-FFF2-40B4-BE49-F238E27FC236}">
                <a16:creationId xmlns:a16="http://schemas.microsoft.com/office/drawing/2014/main" id="{4150F022-B652-47AD-AA22-7E6EDE768A66}"/>
              </a:ext>
            </a:extLst>
          </p:cNvPr>
          <p:cNvSpPr>
            <a:spLocks noGrp="1"/>
          </p:cNvSpPr>
          <p:nvPr>
            <p:ph idx="1" hasCustomPrompt="1"/>
          </p:nvPr>
        </p:nvSpPr>
        <p:spPr>
          <a:xfrm>
            <a:off x="465304" y="762000"/>
            <a:ext cx="11259312" cy="5118075"/>
          </a:xfrm>
        </p:spPr>
        <p:txBody>
          <a:bodyPr/>
          <a:lstStyle>
            <a:lvl1pPr>
              <a:defRPr sz="2600"/>
            </a:lvl1pPr>
            <a:lvl2pPr>
              <a:defRPr sz="2400"/>
            </a:lvl2pPr>
            <a:lvl3pPr>
              <a:defRPr sz="2200"/>
            </a:lvl3pPr>
            <a:lvl4pPr>
              <a:defRPr sz="20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80745391"/>
      </p:ext>
    </p:extLst>
  </p:cSld>
  <p:clrMapOvr>
    <a:masterClrMapping/>
  </p:clrMapOvr>
  <p:transition spd="slow">
    <p:push dir="u"/>
  </p:transition>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4027" y="560635"/>
            <a:ext cx="11298926" cy="624912"/>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46541" y="1193985"/>
            <a:ext cx="11298926" cy="4664812"/>
          </a:xfrm>
          <a:prstGeom prst="rect">
            <a:avLst/>
          </a:prstGeom>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8042147" y="6138700"/>
            <a:ext cx="3703311" cy="388636"/>
          </a:xfrm>
          <a:prstGeom prst="rect">
            <a:avLst/>
          </a:prstGeom>
        </p:spPr>
        <p:txBody>
          <a:bodyPr vert="horz" lIns="91440" tIns="45720" rIns="91440" bIns="45720" rtlCol="0" anchor="ctr"/>
          <a:lstStyle>
            <a:lvl1pPr algn="r">
              <a:defRPr sz="810">
                <a:solidFill>
                  <a:srgbClr val="0E7565"/>
                </a:solidFill>
              </a:defRPr>
            </a:lvl1pPr>
          </a:lstStyle>
          <a:p>
            <a:fld id="{FC747407-5624-4D5A-AF6D-7628F818B30A}" type="slidenum">
              <a:rPr lang="en-US" smtClean="0"/>
              <a:t>‹#›</a:t>
            </a:fld>
            <a:endParaRPr lang="en-US"/>
          </a:p>
        </p:txBody>
      </p:sp>
      <p:sp>
        <p:nvSpPr>
          <p:cNvPr id="9" name="Rectangle 8"/>
          <p:cNvSpPr/>
          <p:nvPr/>
        </p:nvSpPr>
        <p:spPr>
          <a:xfrm>
            <a:off x="446541" y="457199"/>
            <a:ext cx="3703320" cy="100584"/>
          </a:xfrm>
          <a:prstGeom prst="rect">
            <a:avLst/>
          </a:prstGeom>
          <a:solidFill>
            <a:srgbClr val="0E7565"/>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100584"/>
          </a:xfrm>
          <a:prstGeom prst="rect">
            <a:avLst/>
          </a:prstGeom>
          <a:solidFill>
            <a:srgbClr val="43A598"/>
          </a:solidFill>
          <a:ln>
            <a:noFill/>
          </a:ln>
          <a:effectLst/>
        </p:spPr>
        <p:style>
          <a:lnRef idx="1">
            <a:schemeClr val="accent1"/>
          </a:lnRef>
          <a:fillRef idx="3">
            <a:schemeClr val="accent1"/>
          </a:fillRef>
          <a:effectRef idx="2">
            <a:schemeClr val="accent1"/>
          </a:effectRef>
          <a:fontRef idx="minor">
            <a:schemeClr val="lt1"/>
          </a:fontRef>
        </p:style>
      </p:sp>
      <p:cxnSp>
        <p:nvCxnSpPr>
          <p:cNvPr id="5" name="Straight Connector 4">
            <a:extLst>
              <a:ext uri="{FF2B5EF4-FFF2-40B4-BE49-F238E27FC236}">
                <a16:creationId xmlns:a16="http://schemas.microsoft.com/office/drawing/2014/main" id="{4100FC7E-F585-DBAA-D6BD-F27006ED6CB1}"/>
              </a:ext>
            </a:extLst>
          </p:cNvPr>
          <p:cNvCxnSpPr/>
          <p:nvPr userDrawn="1"/>
        </p:nvCxnSpPr>
        <p:spPr>
          <a:xfrm>
            <a:off x="444027" y="1185547"/>
            <a:ext cx="1129892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915105"/>
      </p:ext>
    </p:extLst>
  </p:cSld>
  <p:clrMap bg1="lt1" tx1="dk1" bg2="lt2" tx2="dk2" accent1="accent1" accent2="accent2" accent3="accent3" accent4="accent4" accent5="accent5" accent6="accent6" hlink="hlink" folHlink="folHlink"/>
  <p:sldLayoutIdLst>
    <p:sldLayoutId id="2147483668" r:id="rId1"/>
    <p:sldLayoutId id="2147483663" r:id="rId2"/>
    <p:sldLayoutId id="2147483666" r:id="rId3"/>
    <p:sldLayoutId id="2147483661" r:id="rId4"/>
    <p:sldLayoutId id="2147483664" r:id="rId5"/>
    <p:sldLayoutId id="2147483672" r:id="rId6"/>
    <p:sldLayoutId id="2147483673" r:id="rId7"/>
    <p:sldLayoutId id="2147483674" r:id="rId8"/>
    <p:sldLayoutId id="2147483675" r:id="rId9"/>
  </p:sldLayoutIdLst>
  <p:transition spd="slow">
    <p:push dir="u"/>
  </p:transition>
  <p:txStyles>
    <p:titleStyle>
      <a:lvl1pPr algn="ctr" defTabSz="411480" rtl="0" eaLnBrk="1" latinLnBrk="0" hangingPunct="1">
        <a:spcBef>
          <a:spcPct val="0"/>
        </a:spcBef>
        <a:buNone/>
        <a:defRPr sz="3600" b="0" kern="1200" cap="none"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411480" rtl="0" eaLnBrk="1" latinLnBrk="0" hangingPunct="1">
        <a:spcBef>
          <a:spcPct val="20000"/>
        </a:spcBef>
        <a:spcAft>
          <a:spcPts val="540"/>
        </a:spcAft>
        <a:buClr>
          <a:schemeClr val="tx1"/>
        </a:buClr>
        <a:buSzPct val="92000"/>
        <a:buFont typeface="Wingdings 2" panose="05020102010507070707" pitchFamily="18" charset="2"/>
        <a:buNone/>
        <a:defRPr sz="2800" kern="1200">
          <a:solidFill>
            <a:schemeClr val="tx1"/>
          </a:solidFill>
          <a:latin typeface="+mn-lt"/>
          <a:ea typeface="+mn-ea"/>
          <a:cs typeface="+mn-cs"/>
        </a:defRPr>
      </a:lvl1pPr>
      <a:lvl2pPr marL="567000" indent="-275400" algn="l" defTabSz="411480" rtl="0" eaLnBrk="1" latinLnBrk="0" hangingPunct="1">
        <a:spcBef>
          <a:spcPct val="20000"/>
        </a:spcBef>
        <a:spcAft>
          <a:spcPts val="540"/>
        </a:spcAft>
        <a:buClr>
          <a:schemeClr val="tx1"/>
        </a:buClr>
        <a:buSzPct val="92000"/>
        <a:buFont typeface="Wingdings 2" panose="05020102010507070707" pitchFamily="18" charset="2"/>
        <a:buChar char=""/>
        <a:defRPr sz="2400" kern="1200">
          <a:solidFill>
            <a:schemeClr val="tx1"/>
          </a:solidFill>
          <a:latin typeface="+mn-lt"/>
          <a:ea typeface="+mn-ea"/>
          <a:cs typeface="+mn-cs"/>
        </a:defRPr>
      </a:lvl2pPr>
      <a:lvl3pPr marL="810000" indent="-243000" algn="l" defTabSz="411480" rtl="0" eaLnBrk="1" latinLnBrk="0" hangingPunct="1">
        <a:spcBef>
          <a:spcPct val="20000"/>
        </a:spcBef>
        <a:spcAft>
          <a:spcPts val="540"/>
        </a:spcAft>
        <a:buClr>
          <a:schemeClr val="tx1"/>
        </a:buClr>
        <a:buSzPct val="92000"/>
        <a:buFont typeface="Wingdings 2" panose="05020102010507070707" pitchFamily="18" charset="2"/>
        <a:buChar char=""/>
        <a:defRPr sz="2200" kern="1200">
          <a:solidFill>
            <a:schemeClr val="tx1"/>
          </a:solidFill>
          <a:latin typeface="+mn-lt"/>
          <a:ea typeface="+mn-ea"/>
          <a:cs typeface="+mn-cs"/>
        </a:defRPr>
      </a:lvl3pPr>
      <a:lvl4pPr marL="1117800" indent="-210600" algn="l" defTabSz="411480" rtl="0" eaLnBrk="1" latinLnBrk="0" hangingPunct="1">
        <a:spcBef>
          <a:spcPct val="20000"/>
        </a:spcBef>
        <a:spcAft>
          <a:spcPts val="540"/>
        </a:spcAft>
        <a:buClr>
          <a:schemeClr val="tx1"/>
        </a:buClr>
        <a:buSzPct val="92000"/>
        <a:buFont typeface="Wingdings 2" panose="05020102010507070707" pitchFamily="18" charset="2"/>
        <a:buChar char=""/>
        <a:defRPr sz="2000" kern="1200">
          <a:solidFill>
            <a:schemeClr val="tx1"/>
          </a:solidFill>
          <a:latin typeface="+mn-lt"/>
          <a:ea typeface="+mn-ea"/>
          <a:cs typeface="+mn-cs"/>
        </a:defRPr>
      </a:lvl4pPr>
      <a:lvl5pPr marL="1441800" indent="-210600" algn="l" defTabSz="411480" rtl="0" eaLnBrk="1" latinLnBrk="0" hangingPunct="1">
        <a:spcBef>
          <a:spcPct val="20000"/>
        </a:spcBef>
        <a:spcAft>
          <a:spcPts val="540"/>
        </a:spcAft>
        <a:buClr>
          <a:schemeClr val="tx1"/>
        </a:buClr>
        <a:buSzPct val="92000"/>
        <a:buFont typeface="Wingdings 2" panose="05020102010507070707" pitchFamily="18" charset="2"/>
        <a:buChar char=""/>
        <a:defRPr sz="1800" kern="1200">
          <a:solidFill>
            <a:schemeClr val="tx1"/>
          </a:solidFill>
          <a:latin typeface="+mn-lt"/>
          <a:ea typeface="+mn-ea"/>
          <a:cs typeface="+mn-cs"/>
        </a:defRPr>
      </a:lvl5pPr>
      <a:lvl6pPr marL="1710000" indent="-205740" algn="l" defTabSz="411480" rtl="0" eaLnBrk="1" latinLnBrk="0" hangingPunct="1">
        <a:spcBef>
          <a:spcPct val="20000"/>
        </a:spcBef>
        <a:spcAft>
          <a:spcPts val="540"/>
        </a:spcAft>
        <a:buClr>
          <a:schemeClr val="accent2"/>
        </a:buClr>
        <a:buSzPct val="92000"/>
        <a:buFont typeface="Wingdings 2" panose="05020102010507070707" pitchFamily="18" charset="2"/>
        <a:buChar char=""/>
        <a:defRPr sz="1080" kern="1200">
          <a:solidFill>
            <a:schemeClr val="tx2"/>
          </a:solidFill>
          <a:latin typeface="+mn-lt"/>
          <a:ea typeface="+mn-ea"/>
          <a:cs typeface="+mn-cs"/>
        </a:defRPr>
      </a:lvl6pPr>
      <a:lvl7pPr marL="1980000" indent="-205740" algn="l" defTabSz="411480" rtl="0" eaLnBrk="1" latinLnBrk="0" hangingPunct="1">
        <a:spcBef>
          <a:spcPct val="20000"/>
        </a:spcBef>
        <a:spcAft>
          <a:spcPts val="540"/>
        </a:spcAft>
        <a:buClr>
          <a:schemeClr val="accent2"/>
        </a:buClr>
        <a:buSzPct val="92000"/>
        <a:buFont typeface="Wingdings 2" panose="05020102010507070707" pitchFamily="18" charset="2"/>
        <a:buChar char=""/>
        <a:defRPr sz="1080" kern="1200">
          <a:solidFill>
            <a:schemeClr val="tx2"/>
          </a:solidFill>
          <a:latin typeface="+mn-lt"/>
          <a:ea typeface="+mn-ea"/>
          <a:cs typeface="+mn-cs"/>
        </a:defRPr>
      </a:lvl7pPr>
      <a:lvl8pPr marL="2250000" indent="-205740" algn="l" defTabSz="411480" rtl="0" eaLnBrk="1" latinLnBrk="0" hangingPunct="1">
        <a:spcBef>
          <a:spcPct val="20000"/>
        </a:spcBef>
        <a:spcAft>
          <a:spcPts val="540"/>
        </a:spcAft>
        <a:buClr>
          <a:schemeClr val="accent2"/>
        </a:buClr>
        <a:buSzPct val="92000"/>
        <a:buFont typeface="Wingdings 2" panose="05020102010507070707" pitchFamily="18" charset="2"/>
        <a:buChar char=""/>
        <a:defRPr sz="1080" kern="1200">
          <a:solidFill>
            <a:schemeClr val="tx2"/>
          </a:solidFill>
          <a:latin typeface="+mn-lt"/>
          <a:ea typeface="+mn-ea"/>
          <a:cs typeface="+mn-cs"/>
        </a:defRPr>
      </a:lvl8pPr>
      <a:lvl9pPr marL="2520000" indent="-205740" algn="l" defTabSz="411480" rtl="0" eaLnBrk="1" latinLnBrk="0" hangingPunct="1">
        <a:spcBef>
          <a:spcPct val="20000"/>
        </a:spcBef>
        <a:spcAft>
          <a:spcPts val="540"/>
        </a:spcAft>
        <a:buClr>
          <a:schemeClr val="accent2"/>
        </a:buClr>
        <a:buSzPct val="92000"/>
        <a:buFont typeface="Wingdings 2" panose="05020102010507070707" pitchFamily="18" charset="2"/>
        <a:buChar char=""/>
        <a:defRPr sz="1080" kern="1200">
          <a:solidFill>
            <a:schemeClr val="tx2"/>
          </a:solidFill>
          <a:latin typeface="+mn-lt"/>
          <a:ea typeface="+mn-ea"/>
          <a:cs typeface="+mn-cs"/>
        </a:defRPr>
      </a:lvl9pPr>
    </p:bodyStyle>
    <p:otherStyle>
      <a:defPPr>
        <a:defRPr lang="en-US"/>
      </a:defPPr>
      <a:lvl1pPr marL="0" algn="l" defTabSz="411480" rtl="0" eaLnBrk="1" latinLnBrk="0" hangingPunct="1">
        <a:defRPr sz="1620" kern="1200">
          <a:solidFill>
            <a:schemeClr val="tx1"/>
          </a:solidFill>
          <a:latin typeface="+mn-lt"/>
          <a:ea typeface="+mn-ea"/>
          <a:cs typeface="+mn-cs"/>
        </a:defRPr>
      </a:lvl1pPr>
      <a:lvl2pPr marL="411480" algn="l" defTabSz="411480" rtl="0" eaLnBrk="1" latinLnBrk="0" hangingPunct="1">
        <a:defRPr sz="1620" kern="1200">
          <a:solidFill>
            <a:schemeClr val="tx1"/>
          </a:solidFill>
          <a:latin typeface="+mn-lt"/>
          <a:ea typeface="+mn-ea"/>
          <a:cs typeface="+mn-cs"/>
        </a:defRPr>
      </a:lvl2pPr>
      <a:lvl3pPr marL="822960" algn="l" defTabSz="411480" rtl="0" eaLnBrk="1" latinLnBrk="0" hangingPunct="1">
        <a:defRPr sz="1620" kern="1200">
          <a:solidFill>
            <a:schemeClr val="tx1"/>
          </a:solidFill>
          <a:latin typeface="+mn-lt"/>
          <a:ea typeface="+mn-ea"/>
          <a:cs typeface="+mn-cs"/>
        </a:defRPr>
      </a:lvl3pPr>
      <a:lvl4pPr marL="1234440" algn="l" defTabSz="411480" rtl="0" eaLnBrk="1" latinLnBrk="0" hangingPunct="1">
        <a:defRPr sz="1620" kern="1200">
          <a:solidFill>
            <a:schemeClr val="tx1"/>
          </a:solidFill>
          <a:latin typeface="+mn-lt"/>
          <a:ea typeface="+mn-ea"/>
          <a:cs typeface="+mn-cs"/>
        </a:defRPr>
      </a:lvl4pPr>
      <a:lvl5pPr marL="1645920" algn="l" defTabSz="411480" rtl="0" eaLnBrk="1" latinLnBrk="0" hangingPunct="1">
        <a:defRPr sz="1620" kern="1200">
          <a:solidFill>
            <a:schemeClr val="tx1"/>
          </a:solidFill>
          <a:latin typeface="+mn-lt"/>
          <a:ea typeface="+mn-ea"/>
          <a:cs typeface="+mn-cs"/>
        </a:defRPr>
      </a:lvl5pPr>
      <a:lvl6pPr marL="2057400" algn="l" defTabSz="411480" rtl="0" eaLnBrk="1" latinLnBrk="0" hangingPunct="1">
        <a:defRPr sz="1620" kern="1200">
          <a:solidFill>
            <a:schemeClr val="tx1"/>
          </a:solidFill>
          <a:latin typeface="+mn-lt"/>
          <a:ea typeface="+mn-ea"/>
          <a:cs typeface="+mn-cs"/>
        </a:defRPr>
      </a:lvl6pPr>
      <a:lvl7pPr marL="2468880" algn="l" defTabSz="411480" rtl="0" eaLnBrk="1" latinLnBrk="0" hangingPunct="1">
        <a:defRPr sz="1620" kern="1200">
          <a:solidFill>
            <a:schemeClr val="tx1"/>
          </a:solidFill>
          <a:latin typeface="+mn-lt"/>
          <a:ea typeface="+mn-ea"/>
          <a:cs typeface="+mn-cs"/>
        </a:defRPr>
      </a:lvl7pPr>
      <a:lvl8pPr marL="2880360" algn="l" defTabSz="411480" rtl="0" eaLnBrk="1" latinLnBrk="0" hangingPunct="1">
        <a:defRPr sz="1620" kern="1200">
          <a:solidFill>
            <a:schemeClr val="tx1"/>
          </a:solidFill>
          <a:latin typeface="+mn-lt"/>
          <a:ea typeface="+mn-ea"/>
          <a:cs typeface="+mn-cs"/>
        </a:defRPr>
      </a:lvl8pPr>
      <a:lvl9pPr marL="3291840" algn="l" defTabSz="411480"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8.xml"/><Relationship Id="rId5" Type="http://schemas.openxmlformats.org/officeDocument/2006/relationships/hyperlink" Target="https://www.cms.gov/Research-Statistics-Data-and-Systems/Statistics-Trends-and-Reports/NationalHealthExpendData/NHE-Fact-Sheet" TargetMode="External"/><Relationship Id="rId4" Type="http://schemas.openxmlformats.org/officeDocument/2006/relationships/hyperlink" Target="https://commons.wikimedia.org/w/index.php?curid=9820509"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7.tif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7.tiff"/></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7.tiff"/></Relationships>
</file>

<file path=ppt/slides/_rels/slide17.xml.rels><?xml version="1.0" encoding="UTF-8" standalone="yes"?>
<Relationships xmlns="http://schemas.openxmlformats.org/package/2006/relationships"><Relationship Id="rId3" Type="http://schemas.openxmlformats.org/officeDocument/2006/relationships/hyperlink" Target="https://www.cms.gov/Medicare/Medicare-Fee-for-Service-Payment/ACO"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7.tif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ma-pdpcahps.org/en/Current-Data-Collection-Materials/"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qpp.cms.gov/mips/"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mailto:NUlmer@protimellc.co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mailto:NUlmer@protimellc.com"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hyperlink" Target="mailto:EUlmerMD@srhs.com"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8" Type="http://schemas.openxmlformats.org/officeDocument/2006/relationships/hyperlink" Target="https://cpt-international.ama-assn.org/relative-value-units" TargetMode="External"/><Relationship Id="rId13" Type="http://schemas.openxmlformats.org/officeDocument/2006/relationships/hyperlink" Target="https://www.actuary.org/node/13472" TargetMode="External"/><Relationship Id="rId3" Type="http://schemas.openxmlformats.org/officeDocument/2006/relationships/hyperlink" Target="https://www.cms.gov/newsroom/fact-sheets/2022-medicare-parts-b-premiums-and-deductibles2022-medicare-part-d-income-related-monthly-adjustment" TargetMode="External"/><Relationship Id="rId7" Type="http://schemas.openxmlformats.org/officeDocument/2006/relationships/hyperlink" Target="https://www.cms.gov/files/document/report-congress-risk-adjustment-medicare-advantage-december-2021.pdf" TargetMode="External"/><Relationship Id="rId12" Type="http://schemas.openxmlformats.org/officeDocument/2006/relationships/hyperlink" Target="https://www.ma-pdpcahps.org/en/Current-Data-Collection-Materials/"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 Id="rId6" Type="http://schemas.openxmlformats.org/officeDocument/2006/relationships/hyperlink" Target="https://www.naacos.com/assets/docs/pdf/2021/ACO-QualityChanges2021_2022.012521.pdf" TargetMode="External"/><Relationship Id="rId11" Type="http://schemas.openxmlformats.org/officeDocument/2006/relationships/hyperlink" Target="https://www.dpcare.org/" TargetMode="External"/><Relationship Id="rId5" Type="http://schemas.openxmlformats.org/officeDocument/2006/relationships/hyperlink" Target="https://www.ncqa.org/hedis/measures/" TargetMode="External"/><Relationship Id="rId10" Type="http://schemas.openxmlformats.org/officeDocument/2006/relationships/hyperlink" Target="https://innovation.cms.gov/innovation-models/gpdc-model" TargetMode="External"/><Relationship Id="rId4" Type="http://schemas.openxmlformats.org/officeDocument/2006/relationships/hyperlink" Target="https://www.cms.gov/Medicare/Medicare-Fee-for-Service-Payment/ACO" TargetMode="External"/><Relationship Id="rId9" Type="http://schemas.openxmlformats.org/officeDocument/2006/relationships/hyperlink" Target="https://www.ama-assn.org/about/rvs-update-committee-ruc/composition-rvs-update-committee-ruc"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AD990EA-3221-724A-AE17-C4AE80E1A359}"/>
              </a:ext>
            </a:extLst>
          </p:cNvPr>
          <p:cNvSpPr>
            <a:spLocks noGrp="1"/>
          </p:cNvSpPr>
          <p:nvPr>
            <p:ph type="body" idx="1"/>
          </p:nvPr>
        </p:nvSpPr>
        <p:spPr>
          <a:xfrm>
            <a:off x="466343" y="5625956"/>
            <a:ext cx="11259311" cy="840560"/>
          </a:xfrm>
        </p:spPr>
        <p:txBody>
          <a:bodyPr>
            <a:normAutofit/>
          </a:bodyPr>
          <a:lstStyle/>
          <a:p>
            <a:pPr algn="ctr"/>
            <a:r>
              <a:rPr lang="en-US" sz="2200" dirty="0"/>
              <a:t>Nick Ulmer, </a:t>
            </a:r>
            <a:r>
              <a:rPr lang="en-US" sz="1900" dirty="0"/>
              <a:t>MD CPC FAAFP</a:t>
            </a:r>
          </a:p>
        </p:txBody>
      </p:sp>
      <p:sp>
        <p:nvSpPr>
          <p:cNvPr id="6" name="Title 5">
            <a:extLst>
              <a:ext uri="{FF2B5EF4-FFF2-40B4-BE49-F238E27FC236}">
                <a16:creationId xmlns:a16="http://schemas.microsoft.com/office/drawing/2014/main" id="{D6C84F54-4061-744F-AB7D-1AADB0929C22}"/>
              </a:ext>
            </a:extLst>
          </p:cNvPr>
          <p:cNvSpPr>
            <a:spLocks noGrp="1"/>
          </p:cNvSpPr>
          <p:nvPr>
            <p:ph type="title"/>
          </p:nvPr>
        </p:nvSpPr>
        <p:spPr>
          <a:xfrm>
            <a:off x="0" y="751058"/>
            <a:ext cx="12192000" cy="765109"/>
          </a:xfrm>
        </p:spPr>
        <p:txBody>
          <a:bodyPr>
            <a:normAutofit fontScale="90000"/>
          </a:bodyPr>
          <a:lstStyle/>
          <a:p>
            <a:r>
              <a:rPr lang="en-US" sz="3600" dirty="0"/>
              <a:t>RHP Insight Education Session</a:t>
            </a:r>
            <a:br>
              <a:rPr lang="en-US" dirty="0"/>
            </a:br>
            <a:r>
              <a:rPr lang="en-US" sz="2000" dirty="0">
                <a:solidFill>
                  <a:schemeClr val="tx1"/>
                </a:solidFill>
              </a:rPr>
              <a:t>2023 Curriculum</a:t>
            </a:r>
            <a:endParaRPr lang="en-US" dirty="0">
              <a:solidFill>
                <a:schemeClr val="tx1"/>
              </a:solidFill>
            </a:endParaRPr>
          </a:p>
        </p:txBody>
      </p:sp>
      <p:sp>
        <p:nvSpPr>
          <p:cNvPr id="8" name="Text Placeholder 3">
            <a:extLst>
              <a:ext uri="{FF2B5EF4-FFF2-40B4-BE49-F238E27FC236}">
                <a16:creationId xmlns:a16="http://schemas.microsoft.com/office/drawing/2014/main" id="{8D4B4370-0169-3E59-7998-836E882E8544}"/>
              </a:ext>
            </a:extLst>
          </p:cNvPr>
          <p:cNvSpPr>
            <a:spLocks noGrp="1"/>
          </p:cNvSpPr>
          <p:nvPr>
            <p:ph type="body" idx="13"/>
          </p:nvPr>
        </p:nvSpPr>
        <p:spPr>
          <a:xfrm>
            <a:off x="466343" y="2353817"/>
            <a:ext cx="11259311" cy="2150366"/>
          </a:xfrm>
        </p:spPr>
        <p:txBody>
          <a:bodyPr>
            <a:normAutofit/>
          </a:bodyPr>
          <a:lstStyle/>
          <a:p>
            <a:pPr algn="ctr"/>
            <a:r>
              <a:rPr lang="en-US" sz="4000" b="1" dirty="0"/>
              <a:t>Population Health Management:                     It’s More Than Just Seeing Patients</a:t>
            </a:r>
            <a:endParaRPr lang="en-US" sz="4000" dirty="0"/>
          </a:p>
          <a:p>
            <a:pPr algn="ctr"/>
            <a:endParaRPr lang="en-US" sz="4000" b="1" dirty="0"/>
          </a:p>
        </p:txBody>
      </p:sp>
    </p:spTree>
    <p:extLst>
      <p:ext uri="{BB962C8B-B14F-4D97-AF65-F5344CB8AC3E}">
        <p14:creationId xmlns:p14="http://schemas.microsoft.com/office/powerpoint/2010/main" val="111931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a:extLst>
              <a:ext uri="{FF2B5EF4-FFF2-40B4-BE49-F238E27FC236}">
                <a16:creationId xmlns:a16="http://schemas.microsoft.com/office/drawing/2014/main" id="{E48EE324-0CAA-2741-A36D-8A8694212943}"/>
              </a:ext>
            </a:extLst>
          </p:cNvPr>
          <p:cNvSpPr>
            <a:spLocks noGrp="1"/>
          </p:cNvSpPr>
          <p:nvPr>
            <p:ph type="body" idx="13"/>
          </p:nvPr>
        </p:nvSpPr>
        <p:spPr/>
        <p:txBody>
          <a:bodyPr>
            <a:normAutofit/>
          </a:bodyPr>
          <a:lstStyle/>
          <a:p>
            <a:r>
              <a:rPr lang="en-US" altLang="en-US" sz="4000">
                <a:ea typeface="ＭＳ Ｐゴシック" panose="020B0600070205080204" pitchFamily="34" charset="-128"/>
              </a:rPr>
              <a:t>Why go here….?</a:t>
            </a:r>
          </a:p>
        </p:txBody>
      </p:sp>
      <p:sp>
        <p:nvSpPr>
          <p:cNvPr id="31745" name="Title 1">
            <a:extLst>
              <a:ext uri="{FF2B5EF4-FFF2-40B4-BE49-F238E27FC236}">
                <a16:creationId xmlns:a16="http://schemas.microsoft.com/office/drawing/2014/main" id="{7C355854-1F10-3B4D-B26D-CA32227FCF23}"/>
              </a:ext>
            </a:extLst>
          </p:cNvPr>
          <p:cNvSpPr>
            <a:spLocks noGrp="1"/>
          </p:cNvSpPr>
          <p:nvPr>
            <p:ph type="title"/>
          </p:nvPr>
        </p:nvSpPr>
        <p:spPr/>
        <p:txBody>
          <a:bodyPr/>
          <a:lstStyle/>
          <a:p>
            <a:r>
              <a:rPr lang="en-US" altLang="en-US" sz="4000" dirty="0">
                <a:ea typeface="ＭＳ Ｐゴシック" panose="020B0600070205080204" pitchFamily="34" charset="-128"/>
              </a:rPr>
              <a:t>Population Health Global</a:t>
            </a:r>
          </a:p>
        </p:txBody>
      </p:sp>
    </p:spTree>
    <p:extLst>
      <p:ext uri="{BB962C8B-B14F-4D97-AF65-F5344CB8AC3E}">
        <p14:creationId xmlns:p14="http://schemas.microsoft.com/office/powerpoint/2010/main" val="839846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a:extLst>
              <a:ext uri="{FF2B5EF4-FFF2-40B4-BE49-F238E27FC236}">
                <a16:creationId xmlns:a16="http://schemas.microsoft.com/office/drawing/2014/main" id="{5773D7F3-330C-3643-ADA4-BBA7BD7EA3A4}"/>
              </a:ext>
            </a:extLst>
          </p:cNvPr>
          <p:cNvSpPr>
            <a:spLocks noGrp="1"/>
          </p:cNvSpPr>
          <p:nvPr>
            <p:ph type="title"/>
          </p:nvPr>
        </p:nvSpPr>
        <p:spPr>
          <a:xfrm>
            <a:off x="473824" y="729658"/>
            <a:ext cx="11271633" cy="632798"/>
          </a:xfrm>
        </p:spPr>
        <p:txBody>
          <a:bodyPr anchor="t">
            <a:normAutofit/>
          </a:bodyPr>
          <a:lstStyle/>
          <a:p>
            <a:pPr>
              <a:lnSpc>
                <a:spcPct val="90000"/>
              </a:lnSpc>
            </a:pPr>
            <a:r>
              <a:rPr lang="en-US" altLang="en-US"/>
              <a:t>Healthcare cost trend</a:t>
            </a:r>
          </a:p>
        </p:txBody>
      </p:sp>
      <p:pic>
        <p:nvPicPr>
          <p:cNvPr id="4" name="Picture 3">
            <a:extLst>
              <a:ext uri="{FF2B5EF4-FFF2-40B4-BE49-F238E27FC236}">
                <a16:creationId xmlns:a16="http://schemas.microsoft.com/office/drawing/2014/main" id="{FB358DA8-00FB-6644-A945-4465A735A5D3}"/>
              </a:ext>
            </a:extLst>
          </p:cNvPr>
          <p:cNvPicPr>
            <a:picLocks noChangeAspect="1"/>
          </p:cNvPicPr>
          <p:nvPr/>
        </p:nvPicPr>
        <p:blipFill>
          <a:blip r:embed="rId3"/>
          <a:stretch>
            <a:fillRect/>
          </a:stretch>
        </p:blipFill>
        <p:spPr>
          <a:xfrm>
            <a:off x="80736" y="1687008"/>
            <a:ext cx="6454765" cy="4062457"/>
          </a:xfrm>
          <a:prstGeom prst="rect">
            <a:avLst/>
          </a:prstGeom>
          <a:noFill/>
        </p:spPr>
      </p:pic>
      <p:sp>
        <p:nvSpPr>
          <p:cNvPr id="70" name="Content Placeholder 3">
            <a:extLst>
              <a:ext uri="{FF2B5EF4-FFF2-40B4-BE49-F238E27FC236}">
                <a16:creationId xmlns:a16="http://schemas.microsoft.com/office/drawing/2014/main" id="{CC154CF2-FE8F-4E50-9B4F-85D60DF794DF}"/>
              </a:ext>
            </a:extLst>
          </p:cNvPr>
          <p:cNvSpPr>
            <a:spLocks noGrp="1"/>
          </p:cNvSpPr>
          <p:nvPr>
            <p:ph sz="half" idx="2"/>
          </p:nvPr>
        </p:nvSpPr>
        <p:spPr>
          <a:xfrm>
            <a:off x="6535501" y="1932120"/>
            <a:ext cx="5557002" cy="3572232"/>
          </a:xfrm>
        </p:spPr>
        <p:txBody>
          <a:bodyPr>
            <a:normAutofit/>
          </a:bodyPr>
          <a:lstStyle/>
          <a:p>
            <a:r>
              <a:rPr lang="en-US" dirty="0"/>
              <a:t>US expenditures on healthcare as %GDP</a:t>
            </a:r>
          </a:p>
          <a:p>
            <a:pPr lvl="1"/>
            <a:r>
              <a:rPr lang="en-US" dirty="0"/>
              <a:t>2018:	17.6%</a:t>
            </a:r>
          </a:p>
          <a:p>
            <a:pPr lvl="1"/>
            <a:r>
              <a:rPr lang="en-US" dirty="0"/>
              <a:t>2019:	17.6%</a:t>
            </a:r>
          </a:p>
          <a:p>
            <a:pPr lvl="1"/>
            <a:r>
              <a:rPr lang="en-US" dirty="0"/>
              <a:t>2020:	19.7%</a:t>
            </a:r>
          </a:p>
          <a:p>
            <a:pPr lvl="1"/>
            <a:r>
              <a:rPr lang="en-US" dirty="0"/>
              <a:t>2021:  	18.3%</a:t>
            </a:r>
          </a:p>
        </p:txBody>
      </p:sp>
      <p:sp>
        <p:nvSpPr>
          <p:cNvPr id="5" name="Rectangle 4">
            <a:extLst>
              <a:ext uri="{FF2B5EF4-FFF2-40B4-BE49-F238E27FC236}">
                <a16:creationId xmlns:a16="http://schemas.microsoft.com/office/drawing/2014/main" id="{89BD80EF-7069-914A-BF3A-1080DC6C54B0}"/>
              </a:ext>
            </a:extLst>
          </p:cNvPr>
          <p:cNvSpPr/>
          <p:nvPr/>
        </p:nvSpPr>
        <p:spPr>
          <a:xfrm>
            <a:off x="99497" y="6048162"/>
            <a:ext cx="8525091" cy="1200329"/>
          </a:xfrm>
          <a:prstGeom prst="rect">
            <a:avLst/>
          </a:prstGeom>
        </p:spPr>
        <p:txBody>
          <a:bodyPr wrap="none">
            <a:spAutoFit/>
          </a:bodyPr>
          <a:lstStyle/>
          <a:p>
            <a:r>
              <a:rPr lang="en-US" sz="1200" dirty="0">
                <a:hlinkClick r:id="rId4"/>
              </a:rPr>
              <a:t>https://commons.wikimedia.org/w/index.php?curid=9820509</a:t>
            </a:r>
            <a:endParaRPr lang="en-US" sz="1200" dirty="0"/>
          </a:p>
          <a:p>
            <a:r>
              <a:rPr lang="en-US" sz="1200" dirty="0" err="1"/>
              <a:t>Stats.oecd.org</a:t>
            </a:r>
            <a:r>
              <a:rPr lang="en-US" sz="1200" dirty="0"/>
              <a:t>/</a:t>
            </a:r>
            <a:r>
              <a:rPr lang="en-US" sz="1200" dirty="0" err="1"/>
              <a:t>index.asppx?DataSetCode</a:t>
            </a:r>
            <a:r>
              <a:rPr lang="en-US" sz="1200" dirty="0"/>
              <a:t>=SHA </a:t>
            </a:r>
          </a:p>
          <a:p>
            <a:r>
              <a:rPr lang="en-US" sz="1200" dirty="0" err="1"/>
              <a:t>Htttps</a:t>
            </a:r>
            <a:r>
              <a:rPr lang="en-US" sz="1200" dirty="0"/>
              <a:t>://</a:t>
            </a:r>
            <a:r>
              <a:rPr lang="en-US" sz="1200" dirty="0" err="1"/>
              <a:t>data.oecd.org</a:t>
            </a:r>
            <a:r>
              <a:rPr lang="en-US" sz="1200" dirty="0"/>
              <a:t>/</a:t>
            </a:r>
            <a:r>
              <a:rPr lang="en-US" sz="1200" dirty="0" err="1"/>
              <a:t>healthres</a:t>
            </a:r>
            <a:r>
              <a:rPr lang="en-US" sz="1200" dirty="0"/>
              <a:t>/health-</a:t>
            </a:r>
            <a:r>
              <a:rPr lang="en-US" sz="1200" dirty="0" err="1"/>
              <a:t>spending.htm</a:t>
            </a:r>
            <a:endParaRPr lang="en-US" sz="1200" dirty="0"/>
          </a:p>
          <a:p>
            <a:r>
              <a:rPr lang="en-US" sz="1200" dirty="0">
                <a:hlinkClick r:id="rId5"/>
              </a:rPr>
              <a:t>https://www.cms.gov/Research-Statistics-Data-and-Systems/Statistics-Trends-and-Reports/NationalHealthExpendData/NHE-Fact-Sheet</a:t>
            </a:r>
            <a:endParaRPr lang="en-US" sz="1200" dirty="0"/>
          </a:p>
          <a:p>
            <a:endParaRPr lang="en-US" sz="1200" dirty="0"/>
          </a:p>
          <a:p>
            <a:endParaRPr lang="en-US" sz="1200" dirty="0"/>
          </a:p>
        </p:txBody>
      </p:sp>
    </p:spTree>
    <p:extLst>
      <p:ext uri="{BB962C8B-B14F-4D97-AF65-F5344CB8AC3E}">
        <p14:creationId xmlns:p14="http://schemas.microsoft.com/office/powerpoint/2010/main" val="3643724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0">
                                            <p:txEl>
                                              <p:pRg st="0" end="0"/>
                                            </p:txEl>
                                          </p:spTgt>
                                        </p:tgtEl>
                                        <p:attrNameLst>
                                          <p:attrName>style.visibility</p:attrName>
                                        </p:attrNameLst>
                                      </p:cBhvr>
                                      <p:to>
                                        <p:strVal val="visible"/>
                                      </p:to>
                                    </p:set>
                                    <p:animEffect transition="in" filter="dissolve">
                                      <p:cBhvr>
                                        <p:cTn id="7" dur="500"/>
                                        <p:tgtEl>
                                          <p:spTgt spid="70">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0">
                                            <p:txEl>
                                              <p:pRg st="1" end="1"/>
                                            </p:txEl>
                                          </p:spTgt>
                                        </p:tgtEl>
                                        <p:attrNameLst>
                                          <p:attrName>style.visibility</p:attrName>
                                        </p:attrNameLst>
                                      </p:cBhvr>
                                      <p:to>
                                        <p:strVal val="visible"/>
                                      </p:to>
                                    </p:set>
                                    <p:animEffect transition="in" filter="dissolve">
                                      <p:cBhvr>
                                        <p:cTn id="10" dur="500"/>
                                        <p:tgtEl>
                                          <p:spTgt spid="70">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0">
                                            <p:txEl>
                                              <p:pRg st="2" end="2"/>
                                            </p:txEl>
                                          </p:spTgt>
                                        </p:tgtEl>
                                        <p:attrNameLst>
                                          <p:attrName>style.visibility</p:attrName>
                                        </p:attrNameLst>
                                      </p:cBhvr>
                                      <p:to>
                                        <p:strVal val="visible"/>
                                      </p:to>
                                    </p:set>
                                    <p:animEffect transition="in" filter="dissolve">
                                      <p:cBhvr>
                                        <p:cTn id="13" dur="500"/>
                                        <p:tgtEl>
                                          <p:spTgt spid="70">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70">
                                            <p:txEl>
                                              <p:pRg st="3" end="3"/>
                                            </p:txEl>
                                          </p:spTgt>
                                        </p:tgtEl>
                                        <p:attrNameLst>
                                          <p:attrName>style.visibility</p:attrName>
                                        </p:attrNameLst>
                                      </p:cBhvr>
                                      <p:to>
                                        <p:strVal val="visible"/>
                                      </p:to>
                                    </p:set>
                                    <p:animEffect transition="in" filter="dissolve">
                                      <p:cBhvr>
                                        <p:cTn id="18" dur="500"/>
                                        <p:tgtEl>
                                          <p:spTgt spid="70">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70">
                                            <p:txEl>
                                              <p:pRg st="4" end="4"/>
                                            </p:txEl>
                                          </p:spTgt>
                                        </p:tgtEl>
                                        <p:attrNameLst>
                                          <p:attrName>style.visibility</p:attrName>
                                        </p:attrNameLst>
                                      </p:cBhvr>
                                      <p:to>
                                        <p:strVal val="visible"/>
                                      </p:to>
                                    </p:set>
                                    <p:animEffect transition="in" filter="dissolve">
                                      <p:cBhvr>
                                        <p:cTn id="21" dur="500"/>
                                        <p:tgtEl>
                                          <p:spTgt spid="7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BC0C02-BCE9-3E46-BB91-C1AFFBC08054}"/>
              </a:ext>
            </a:extLst>
          </p:cNvPr>
          <p:cNvSpPr>
            <a:spLocks noGrp="1"/>
          </p:cNvSpPr>
          <p:nvPr>
            <p:ph type="body" idx="13"/>
          </p:nvPr>
        </p:nvSpPr>
        <p:spPr>
          <a:xfrm>
            <a:off x="444028" y="1185547"/>
            <a:ext cx="11281628" cy="5111818"/>
          </a:xfrm>
        </p:spPr>
        <p:txBody>
          <a:bodyPr>
            <a:normAutofit fontScale="92500"/>
          </a:bodyPr>
          <a:lstStyle/>
          <a:p>
            <a:r>
              <a:rPr lang="en-US" dirty="0"/>
              <a:t>MA growth is on upswing and exceeded Traditional Medicare (TM) 2022</a:t>
            </a:r>
          </a:p>
          <a:p>
            <a:pPr lvl="1"/>
            <a:r>
              <a:rPr lang="en-US" dirty="0"/>
              <a:t>MA has fallen far short of savings generation it was set up to make.  Healthcare utilization with MA oversight is down, but …. </a:t>
            </a:r>
          </a:p>
          <a:p>
            <a:pPr lvl="1"/>
            <a:r>
              <a:rPr lang="en-US" dirty="0"/>
              <a:t>MA has bipartisan support, but policy groups (Medicare Payment Advisory Commission – </a:t>
            </a:r>
            <a:r>
              <a:rPr lang="en-US" dirty="0" err="1"/>
              <a:t>MedPAC</a:t>
            </a:r>
            <a:r>
              <a:rPr lang="en-US" dirty="0"/>
              <a:t>) have stated that MA plans are overpaid relative to TM</a:t>
            </a:r>
          </a:p>
          <a:p>
            <a:r>
              <a:rPr lang="en-US" dirty="0"/>
              <a:t>Medicare programs are operated through two trust funds  </a:t>
            </a:r>
          </a:p>
          <a:p>
            <a:pPr lvl="1"/>
            <a:r>
              <a:rPr lang="en-US" dirty="0"/>
              <a:t>Hospital Insurance (HI) trust fund mainly pays for inpatient hospital costs</a:t>
            </a:r>
          </a:p>
          <a:p>
            <a:pPr lvl="1"/>
            <a:r>
              <a:rPr lang="en-US" dirty="0"/>
              <a:t>Supplementary Medical Insurance (SMI) trust fund finances physician services, outpatient care, and the Part D prescription drug program</a:t>
            </a:r>
          </a:p>
          <a:p>
            <a:r>
              <a:rPr lang="en-US" dirty="0"/>
              <a:t>The 2022 Medicare Trustees Report noted that Medicare’s HI trust fund is projected to be depleted in 2028 (2 years later than the 2020 estimation)</a:t>
            </a:r>
          </a:p>
          <a:p>
            <a:endParaRPr lang="en-US" dirty="0"/>
          </a:p>
        </p:txBody>
      </p:sp>
      <p:sp>
        <p:nvSpPr>
          <p:cNvPr id="2" name="Title 1">
            <a:extLst>
              <a:ext uri="{FF2B5EF4-FFF2-40B4-BE49-F238E27FC236}">
                <a16:creationId xmlns:a16="http://schemas.microsoft.com/office/drawing/2014/main" id="{E2D1B26D-6F1D-524F-811B-7BCA200828F5}"/>
              </a:ext>
            </a:extLst>
          </p:cNvPr>
          <p:cNvSpPr>
            <a:spLocks noGrp="1"/>
          </p:cNvSpPr>
          <p:nvPr>
            <p:ph type="title"/>
          </p:nvPr>
        </p:nvSpPr>
        <p:spPr/>
        <p:txBody>
          <a:bodyPr/>
          <a:lstStyle/>
          <a:p>
            <a:r>
              <a:rPr lang="en-US" dirty="0"/>
              <a:t>Medicare … Sustainable?</a:t>
            </a:r>
            <a:r>
              <a:rPr lang="en-US" baseline="30000" dirty="0"/>
              <a:t>6, 12</a:t>
            </a:r>
            <a:endParaRPr lang="en-US" dirty="0"/>
          </a:p>
        </p:txBody>
      </p:sp>
    </p:spTree>
    <p:extLst>
      <p:ext uri="{BB962C8B-B14F-4D97-AF65-F5344CB8AC3E}">
        <p14:creationId xmlns:p14="http://schemas.microsoft.com/office/powerpoint/2010/main" val="123048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dissolv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dissolve">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D75A04-6DD9-2C14-B2D2-23A38B17B147}"/>
              </a:ext>
            </a:extLst>
          </p:cNvPr>
          <p:cNvSpPr>
            <a:spLocks noGrp="1"/>
          </p:cNvSpPr>
          <p:nvPr>
            <p:ph type="body" idx="13"/>
          </p:nvPr>
        </p:nvSpPr>
        <p:spPr/>
        <p:txBody>
          <a:bodyPr/>
          <a:lstStyle/>
          <a:p>
            <a:endParaRPr lang="en-US" dirty="0"/>
          </a:p>
        </p:txBody>
      </p:sp>
      <p:sp>
        <p:nvSpPr>
          <p:cNvPr id="70" name="Title 1">
            <a:extLst>
              <a:ext uri="{FF2B5EF4-FFF2-40B4-BE49-F238E27FC236}">
                <a16:creationId xmlns:a16="http://schemas.microsoft.com/office/drawing/2014/main" id="{F27BEE9D-5A26-4ABA-9362-6CE271C02841}"/>
              </a:ext>
            </a:extLst>
          </p:cNvPr>
          <p:cNvSpPr>
            <a:spLocks noGrp="1"/>
          </p:cNvSpPr>
          <p:nvPr>
            <p:ph type="title"/>
          </p:nvPr>
        </p:nvSpPr>
        <p:spPr/>
        <p:txBody>
          <a:bodyPr/>
          <a:lstStyle/>
          <a:p>
            <a:r>
              <a:rPr lang="en-US" dirty="0"/>
              <a:t>The Path to Value-Based Healthcare</a:t>
            </a:r>
          </a:p>
        </p:txBody>
      </p:sp>
      <p:pic>
        <p:nvPicPr>
          <p:cNvPr id="3073" name="Picture 1">
            <a:extLst>
              <a:ext uri="{FF2B5EF4-FFF2-40B4-BE49-F238E27FC236}">
                <a16:creationId xmlns:a16="http://schemas.microsoft.com/office/drawing/2014/main" id="{3BC7D226-F4D0-A140-9ED5-774A322FB0B1}"/>
              </a:ext>
            </a:extLst>
          </p:cNvPr>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tretch>
            <a:fillRect/>
          </a:stretch>
        </p:blipFill>
        <p:spPr bwMode="auto">
          <a:xfrm>
            <a:off x="426730" y="1416095"/>
            <a:ext cx="7178755" cy="4730087"/>
          </a:xfrm>
          <a:prstGeom prst="rect">
            <a:avLst/>
          </a:prstGeom>
          <a:solidFill>
            <a:srgbClr val="FFFFFF"/>
          </a:solidFill>
        </p:spPr>
      </p:pic>
      <p:sp>
        <p:nvSpPr>
          <p:cNvPr id="3" name="AutoShape 4">
            <a:extLst>
              <a:ext uri="{FF2B5EF4-FFF2-40B4-BE49-F238E27FC236}">
                <a16:creationId xmlns:a16="http://schemas.microsoft.com/office/drawing/2014/main" id="{4B70CCA5-A793-6742-8039-B93D4D4E7C8E}"/>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a:extLst>
              <a:ext uri="{FF2B5EF4-FFF2-40B4-BE49-F238E27FC236}">
                <a16:creationId xmlns:a16="http://schemas.microsoft.com/office/drawing/2014/main" id="{8242B777-2B06-664A-A741-BBE4BB8B8182}"/>
              </a:ext>
            </a:extLst>
          </p:cNvPr>
          <p:cNvPicPr>
            <a:picLocks noChangeAspect="1"/>
          </p:cNvPicPr>
          <p:nvPr/>
        </p:nvPicPr>
        <p:blipFill>
          <a:blip r:embed="rId4"/>
          <a:stretch>
            <a:fillRect/>
          </a:stretch>
        </p:blipFill>
        <p:spPr>
          <a:xfrm>
            <a:off x="129540" y="6352940"/>
            <a:ext cx="11932920" cy="474134"/>
          </a:xfrm>
          <a:prstGeom prst="rect">
            <a:avLst/>
          </a:prstGeom>
        </p:spPr>
      </p:pic>
      <p:sp>
        <p:nvSpPr>
          <p:cNvPr id="4" name="Down Arrow 3">
            <a:extLst>
              <a:ext uri="{FF2B5EF4-FFF2-40B4-BE49-F238E27FC236}">
                <a16:creationId xmlns:a16="http://schemas.microsoft.com/office/drawing/2014/main" id="{3762EFDA-B6A9-AACB-81A8-C14B754B93CF}"/>
              </a:ext>
            </a:extLst>
          </p:cNvPr>
          <p:cNvSpPr/>
          <p:nvPr/>
        </p:nvSpPr>
        <p:spPr>
          <a:xfrm rot="771016">
            <a:off x="1395665" y="160106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2980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601500-7A6A-304A-A54F-35FD8A0132A8}"/>
              </a:ext>
            </a:extLst>
          </p:cNvPr>
          <p:cNvSpPr>
            <a:spLocks noGrp="1"/>
          </p:cNvSpPr>
          <p:nvPr>
            <p:ph type="body" idx="13"/>
          </p:nvPr>
        </p:nvSpPr>
        <p:spPr/>
        <p:txBody>
          <a:bodyPr>
            <a:normAutofit fontScale="85000" lnSpcReduction="10000"/>
          </a:bodyPr>
          <a:lstStyle/>
          <a:p>
            <a:r>
              <a:rPr lang="en-US" dirty="0"/>
              <a:t>CMS allows Medicare patients to get benefits from commercial insurers.  Carriers market to public (“open enrollment”) and sign up “members” to their insurance plan. Payment to insurers to care for the Medicare patient comes from CMS and patients</a:t>
            </a:r>
          </a:p>
          <a:p>
            <a:pPr lvl="1"/>
            <a:r>
              <a:rPr lang="en-US" dirty="0"/>
              <a:t>Many offer additional coverage over Medicare (hearing, dental, transportation, etc.), care management (care transitions), disease management (DM, COPD, HF, etc.), in-home wellness assessments</a:t>
            </a:r>
          </a:p>
          <a:p>
            <a:pPr lvl="1"/>
            <a:r>
              <a:rPr lang="en-US" dirty="0"/>
              <a:t>MA plans “manage” the patient costs of care and utilization -- goal of high quality, lower cost.  Unlike Medicare which has less (no) front-end scrutiny;  cost containment, patient satisfaction, quality is focus</a:t>
            </a:r>
          </a:p>
          <a:p>
            <a:pPr lvl="1"/>
            <a:r>
              <a:rPr lang="en-US" dirty="0"/>
              <a:t>If quality and patient satisfaction are above benchmark, and cost is below premium intake, the MA plan can share in the savings (“shared savings”) with CMS</a:t>
            </a:r>
          </a:p>
          <a:p>
            <a:pPr lvl="1"/>
            <a:r>
              <a:rPr lang="en-US" dirty="0"/>
              <a:t>If Plan gets a 4- or 5-star quality rating, then CMS affords a financial bonus.  5-Star Plans can market year-round and not just in the “open enrollment” period in November-December</a:t>
            </a:r>
          </a:p>
          <a:p>
            <a:r>
              <a:rPr lang="en-US" dirty="0"/>
              <a:t>CMS controls which insurer is allowed into the market and under-performers can be withheld from participating in some areas</a:t>
            </a:r>
          </a:p>
          <a:p>
            <a:pPr marL="0" indent="0">
              <a:buNone/>
            </a:pPr>
            <a:endParaRPr lang="en-US" dirty="0"/>
          </a:p>
        </p:txBody>
      </p:sp>
      <p:sp>
        <p:nvSpPr>
          <p:cNvPr id="2" name="Title 1">
            <a:extLst>
              <a:ext uri="{FF2B5EF4-FFF2-40B4-BE49-F238E27FC236}">
                <a16:creationId xmlns:a16="http://schemas.microsoft.com/office/drawing/2014/main" id="{9956738C-7691-C54C-8116-52FB4DFF8A1F}"/>
              </a:ext>
            </a:extLst>
          </p:cNvPr>
          <p:cNvSpPr>
            <a:spLocks noGrp="1"/>
          </p:cNvSpPr>
          <p:nvPr>
            <p:ph type="title"/>
          </p:nvPr>
        </p:nvSpPr>
        <p:spPr/>
        <p:txBody>
          <a:bodyPr/>
          <a:lstStyle/>
          <a:p>
            <a:r>
              <a:rPr lang="en-US" sz="4400" dirty="0"/>
              <a:t>Add More Players:  Medicare Advantage</a:t>
            </a:r>
          </a:p>
        </p:txBody>
      </p:sp>
    </p:spTree>
    <p:extLst>
      <p:ext uri="{BB962C8B-B14F-4D97-AF65-F5344CB8AC3E}">
        <p14:creationId xmlns:p14="http://schemas.microsoft.com/office/powerpoint/2010/main" val="4186522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par>
                                <p:cTn id="21" presetID="9"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dissolv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D75A04-6DD9-2C14-B2D2-23A38B17B147}"/>
              </a:ext>
            </a:extLst>
          </p:cNvPr>
          <p:cNvSpPr>
            <a:spLocks noGrp="1"/>
          </p:cNvSpPr>
          <p:nvPr>
            <p:ph type="body" idx="13"/>
          </p:nvPr>
        </p:nvSpPr>
        <p:spPr/>
        <p:txBody>
          <a:bodyPr/>
          <a:lstStyle/>
          <a:p>
            <a:endParaRPr lang="en-US" dirty="0"/>
          </a:p>
        </p:txBody>
      </p:sp>
      <p:sp>
        <p:nvSpPr>
          <p:cNvPr id="70" name="Title 1">
            <a:extLst>
              <a:ext uri="{FF2B5EF4-FFF2-40B4-BE49-F238E27FC236}">
                <a16:creationId xmlns:a16="http://schemas.microsoft.com/office/drawing/2014/main" id="{F27BEE9D-5A26-4ABA-9362-6CE271C02841}"/>
              </a:ext>
            </a:extLst>
          </p:cNvPr>
          <p:cNvSpPr>
            <a:spLocks noGrp="1"/>
          </p:cNvSpPr>
          <p:nvPr>
            <p:ph type="title"/>
          </p:nvPr>
        </p:nvSpPr>
        <p:spPr/>
        <p:txBody>
          <a:bodyPr/>
          <a:lstStyle/>
          <a:p>
            <a:r>
              <a:rPr lang="en-US" dirty="0"/>
              <a:t>The Path to Value-Based Healthcare</a:t>
            </a:r>
          </a:p>
        </p:txBody>
      </p:sp>
      <p:pic>
        <p:nvPicPr>
          <p:cNvPr id="3073" name="Picture 1">
            <a:extLst>
              <a:ext uri="{FF2B5EF4-FFF2-40B4-BE49-F238E27FC236}">
                <a16:creationId xmlns:a16="http://schemas.microsoft.com/office/drawing/2014/main" id="{3BC7D226-F4D0-A140-9ED5-774A322FB0B1}"/>
              </a:ext>
            </a:extLst>
          </p:cNvPr>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tretch>
            <a:fillRect/>
          </a:stretch>
        </p:blipFill>
        <p:spPr bwMode="auto">
          <a:xfrm>
            <a:off x="426730" y="1416095"/>
            <a:ext cx="7178755" cy="4730087"/>
          </a:xfrm>
          <a:prstGeom prst="rect">
            <a:avLst/>
          </a:prstGeom>
          <a:solidFill>
            <a:srgbClr val="FFFFFF"/>
          </a:solidFill>
        </p:spPr>
      </p:pic>
      <p:sp>
        <p:nvSpPr>
          <p:cNvPr id="3" name="AutoShape 4">
            <a:extLst>
              <a:ext uri="{FF2B5EF4-FFF2-40B4-BE49-F238E27FC236}">
                <a16:creationId xmlns:a16="http://schemas.microsoft.com/office/drawing/2014/main" id="{4B70CCA5-A793-6742-8039-B93D4D4E7C8E}"/>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a:extLst>
              <a:ext uri="{FF2B5EF4-FFF2-40B4-BE49-F238E27FC236}">
                <a16:creationId xmlns:a16="http://schemas.microsoft.com/office/drawing/2014/main" id="{8242B777-2B06-664A-A741-BBE4BB8B8182}"/>
              </a:ext>
            </a:extLst>
          </p:cNvPr>
          <p:cNvPicPr>
            <a:picLocks noChangeAspect="1"/>
          </p:cNvPicPr>
          <p:nvPr/>
        </p:nvPicPr>
        <p:blipFill>
          <a:blip r:embed="rId4"/>
          <a:stretch>
            <a:fillRect/>
          </a:stretch>
        </p:blipFill>
        <p:spPr>
          <a:xfrm>
            <a:off x="129540" y="6352940"/>
            <a:ext cx="11932920" cy="474134"/>
          </a:xfrm>
          <a:prstGeom prst="rect">
            <a:avLst/>
          </a:prstGeom>
        </p:spPr>
      </p:pic>
      <p:sp>
        <p:nvSpPr>
          <p:cNvPr id="4" name="Down Arrow 3">
            <a:extLst>
              <a:ext uri="{FF2B5EF4-FFF2-40B4-BE49-F238E27FC236}">
                <a16:creationId xmlns:a16="http://schemas.microsoft.com/office/drawing/2014/main" id="{3762EFDA-B6A9-AACB-81A8-C14B754B93CF}"/>
              </a:ext>
            </a:extLst>
          </p:cNvPr>
          <p:cNvSpPr/>
          <p:nvPr/>
        </p:nvSpPr>
        <p:spPr>
          <a:xfrm rot="17211464">
            <a:off x="3368842" y="235346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a:extLst>
              <a:ext uri="{FF2B5EF4-FFF2-40B4-BE49-F238E27FC236}">
                <a16:creationId xmlns:a16="http://schemas.microsoft.com/office/drawing/2014/main" id="{8982983B-4FC4-24F7-543B-A6629ED1878A}"/>
              </a:ext>
            </a:extLst>
          </p:cNvPr>
          <p:cNvSpPr/>
          <p:nvPr/>
        </p:nvSpPr>
        <p:spPr>
          <a:xfrm rot="15575994">
            <a:off x="2503392" y="365530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80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D75A04-6DD9-2C14-B2D2-23A38B17B147}"/>
              </a:ext>
            </a:extLst>
          </p:cNvPr>
          <p:cNvSpPr>
            <a:spLocks noGrp="1"/>
          </p:cNvSpPr>
          <p:nvPr>
            <p:ph type="body" idx="13"/>
          </p:nvPr>
        </p:nvSpPr>
        <p:spPr/>
        <p:txBody>
          <a:bodyPr/>
          <a:lstStyle/>
          <a:p>
            <a:endParaRPr lang="en-US" dirty="0"/>
          </a:p>
        </p:txBody>
      </p:sp>
      <p:sp>
        <p:nvSpPr>
          <p:cNvPr id="70" name="Title 1">
            <a:extLst>
              <a:ext uri="{FF2B5EF4-FFF2-40B4-BE49-F238E27FC236}">
                <a16:creationId xmlns:a16="http://schemas.microsoft.com/office/drawing/2014/main" id="{F27BEE9D-5A26-4ABA-9362-6CE271C02841}"/>
              </a:ext>
            </a:extLst>
          </p:cNvPr>
          <p:cNvSpPr>
            <a:spLocks noGrp="1"/>
          </p:cNvSpPr>
          <p:nvPr>
            <p:ph type="title"/>
          </p:nvPr>
        </p:nvSpPr>
        <p:spPr/>
        <p:txBody>
          <a:bodyPr/>
          <a:lstStyle/>
          <a:p>
            <a:r>
              <a:rPr lang="en-US" dirty="0"/>
              <a:t>The Path to Value-Based Healthcare</a:t>
            </a:r>
          </a:p>
        </p:txBody>
      </p:sp>
      <p:pic>
        <p:nvPicPr>
          <p:cNvPr id="3073" name="Picture 1">
            <a:extLst>
              <a:ext uri="{FF2B5EF4-FFF2-40B4-BE49-F238E27FC236}">
                <a16:creationId xmlns:a16="http://schemas.microsoft.com/office/drawing/2014/main" id="{3BC7D226-F4D0-A140-9ED5-774A322FB0B1}"/>
              </a:ext>
            </a:extLst>
          </p:cNvPr>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tretch>
            <a:fillRect/>
          </a:stretch>
        </p:blipFill>
        <p:spPr bwMode="auto">
          <a:xfrm>
            <a:off x="426730" y="1416095"/>
            <a:ext cx="7178755" cy="4730087"/>
          </a:xfrm>
          <a:prstGeom prst="rect">
            <a:avLst/>
          </a:prstGeom>
          <a:solidFill>
            <a:srgbClr val="FFFFFF"/>
          </a:solidFill>
        </p:spPr>
      </p:pic>
      <p:sp>
        <p:nvSpPr>
          <p:cNvPr id="3" name="AutoShape 4">
            <a:extLst>
              <a:ext uri="{FF2B5EF4-FFF2-40B4-BE49-F238E27FC236}">
                <a16:creationId xmlns:a16="http://schemas.microsoft.com/office/drawing/2014/main" id="{4B70CCA5-A793-6742-8039-B93D4D4E7C8E}"/>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a:extLst>
              <a:ext uri="{FF2B5EF4-FFF2-40B4-BE49-F238E27FC236}">
                <a16:creationId xmlns:a16="http://schemas.microsoft.com/office/drawing/2014/main" id="{8242B777-2B06-664A-A741-BBE4BB8B8182}"/>
              </a:ext>
            </a:extLst>
          </p:cNvPr>
          <p:cNvPicPr>
            <a:picLocks noChangeAspect="1"/>
          </p:cNvPicPr>
          <p:nvPr/>
        </p:nvPicPr>
        <p:blipFill>
          <a:blip r:embed="rId4"/>
          <a:stretch>
            <a:fillRect/>
          </a:stretch>
        </p:blipFill>
        <p:spPr>
          <a:xfrm>
            <a:off x="129540" y="6352940"/>
            <a:ext cx="11932920" cy="474134"/>
          </a:xfrm>
          <a:prstGeom prst="rect">
            <a:avLst/>
          </a:prstGeom>
        </p:spPr>
      </p:pic>
      <p:sp>
        <p:nvSpPr>
          <p:cNvPr id="6" name="TextBox 5">
            <a:extLst>
              <a:ext uri="{FF2B5EF4-FFF2-40B4-BE49-F238E27FC236}">
                <a16:creationId xmlns:a16="http://schemas.microsoft.com/office/drawing/2014/main" id="{5A0A0844-953B-0149-A18F-69ECF81B8CA4}"/>
              </a:ext>
            </a:extLst>
          </p:cNvPr>
          <p:cNvSpPr txBox="1"/>
          <p:nvPr/>
        </p:nvSpPr>
        <p:spPr>
          <a:xfrm>
            <a:off x="7460536" y="2134850"/>
            <a:ext cx="4601924" cy="1446550"/>
          </a:xfrm>
          <a:prstGeom prst="rect">
            <a:avLst/>
          </a:prstGeom>
          <a:noFill/>
        </p:spPr>
        <p:txBody>
          <a:bodyPr wrap="square" rtlCol="0">
            <a:spAutoFit/>
          </a:bodyPr>
          <a:lstStyle/>
          <a:p>
            <a:pPr algn="ctr"/>
            <a:r>
              <a:rPr lang="en-US" sz="2800" i="1" dirty="0"/>
              <a:t>MA surpassed TM in 2022</a:t>
            </a:r>
            <a:r>
              <a:rPr lang="en-US" sz="2800" dirty="0"/>
              <a:t> </a:t>
            </a:r>
          </a:p>
          <a:p>
            <a:pPr marL="742950" lvl="1" indent="-285750">
              <a:buFont typeface="Arial" panose="020B0604020202020204" pitchFamily="34" charset="0"/>
              <a:buChar char="•"/>
            </a:pPr>
            <a:r>
              <a:rPr lang="en-US" sz="2000" dirty="0"/>
              <a:t>MA: 	40%</a:t>
            </a:r>
            <a:r>
              <a:rPr lang="en-US" sz="2000" dirty="0">
                <a:sym typeface="Wingdings" pitchFamily="2" charset="2"/>
              </a:rPr>
              <a:t>44%</a:t>
            </a:r>
          </a:p>
          <a:p>
            <a:pPr marL="742950" lvl="1" indent="-285750">
              <a:buFont typeface="Arial" panose="020B0604020202020204" pitchFamily="34" charset="0"/>
              <a:buChar char="•"/>
            </a:pPr>
            <a:r>
              <a:rPr lang="en-US" sz="2000" dirty="0">
                <a:sym typeface="Wingdings" pitchFamily="2" charset="2"/>
              </a:rPr>
              <a:t>TM:  	41%37%</a:t>
            </a:r>
          </a:p>
          <a:p>
            <a:pPr marL="742950" lvl="1" indent="-285750">
              <a:buFont typeface="Arial" panose="020B0604020202020204" pitchFamily="34" charset="0"/>
              <a:buChar char="•"/>
            </a:pPr>
            <a:r>
              <a:rPr lang="en-US" sz="2000" dirty="0">
                <a:sym typeface="Wingdings" pitchFamily="2" charset="2"/>
              </a:rPr>
              <a:t>ACO:	19%20%</a:t>
            </a:r>
            <a:endParaRPr lang="en-US" sz="2000" dirty="0"/>
          </a:p>
        </p:txBody>
      </p:sp>
    </p:spTree>
    <p:extLst>
      <p:ext uri="{BB962C8B-B14F-4D97-AF65-F5344CB8AC3E}">
        <p14:creationId xmlns:p14="http://schemas.microsoft.com/office/powerpoint/2010/main" val="1142634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ssolv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B37F18-C344-AA4D-B359-AEA321F53B9B}"/>
              </a:ext>
            </a:extLst>
          </p:cNvPr>
          <p:cNvSpPr>
            <a:spLocks noGrp="1"/>
          </p:cNvSpPr>
          <p:nvPr>
            <p:ph type="body" idx="13"/>
          </p:nvPr>
        </p:nvSpPr>
        <p:spPr>
          <a:xfrm>
            <a:off x="444028" y="1185547"/>
            <a:ext cx="11281628" cy="4794339"/>
          </a:xfrm>
        </p:spPr>
        <p:txBody>
          <a:bodyPr>
            <a:noAutofit/>
          </a:bodyPr>
          <a:lstStyle/>
          <a:p>
            <a:r>
              <a:rPr lang="en-US" dirty="0"/>
              <a:t>The Affordable Care Act allowed avenues for a different approach</a:t>
            </a:r>
          </a:p>
          <a:p>
            <a:pPr lvl="1"/>
            <a:r>
              <a:rPr lang="en-US" dirty="0"/>
              <a:t>Allow doctors, hospitals, and other providers to form networks to coordinate care and work on ways to enhance quality outcomes as they manage costs of care – they are held “accountable” for quality and cost.  In the Medicare program these relationships form what are called Accountable Care Organizations (ACOs),  and ACOs also can expand into the commercial space as well</a:t>
            </a:r>
          </a:p>
          <a:p>
            <a:pPr lvl="1"/>
            <a:r>
              <a:rPr lang="en-US" dirty="0"/>
              <a:t>If quality outcomes are met, then the clinical entity can “share” in any savings that arise because of managing the cost of care</a:t>
            </a:r>
          </a:p>
          <a:p>
            <a:pPr lvl="1"/>
            <a:r>
              <a:rPr lang="en-US" dirty="0"/>
              <a:t>Managing cost by managing utilization….</a:t>
            </a:r>
          </a:p>
          <a:p>
            <a:pPr lvl="2"/>
            <a:r>
              <a:rPr lang="en-US" sz="1800" dirty="0"/>
              <a:t>Limit ED, use of SNF vs Inpatient Rehab OR Home Health vs SNF (TJR), limit hospitalizations, appropriate testing</a:t>
            </a:r>
          </a:p>
        </p:txBody>
      </p:sp>
      <p:sp>
        <p:nvSpPr>
          <p:cNvPr id="2" name="Title 1">
            <a:extLst>
              <a:ext uri="{FF2B5EF4-FFF2-40B4-BE49-F238E27FC236}">
                <a16:creationId xmlns:a16="http://schemas.microsoft.com/office/drawing/2014/main" id="{758D598E-E918-F544-85F6-1BEBB7CC2093}"/>
              </a:ext>
            </a:extLst>
          </p:cNvPr>
          <p:cNvSpPr>
            <a:spLocks noGrp="1"/>
          </p:cNvSpPr>
          <p:nvPr>
            <p:ph type="title"/>
          </p:nvPr>
        </p:nvSpPr>
        <p:spPr/>
        <p:txBody>
          <a:bodyPr/>
          <a:lstStyle/>
          <a:p>
            <a:pPr algn="ctr"/>
            <a:r>
              <a:rPr lang="en-US" sz="4000" dirty="0"/>
              <a:t>More programs/players to help manage population… </a:t>
            </a:r>
          </a:p>
        </p:txBody>
      </p:sp>
      <p:sp>
        <p:nvSpPr>
          <p:cNvPr id="4" name="Rectangle 3">
            <a:extLst>
              <a:ext uri="{FF2B5EF4-FFF2-40B4-BE49-F238E27FC236}">
                <a16:creationId xmlns:a16="http://schemas.microsoft.com/office/drawing/2014/main" id="{13559BB5-5D1E-A147-BE60-472A98BBDC4D}"/>
              </a:ext>
            </a:extLst>
          </p:cNvPr>
          <p:cNvSpPr/>
          <p:nvPr/>
        </p:nvSpPr>
        <p:spPr>
          <a:xfrm>
            <a:off x="250217" y="6115399"/>
            <a:ext cx="9354355" cy="369332"/>
          </a:xfrm>
          <a:prstGeom prst="rect">
            <a:avLst/>
          </a:prstGeom>
        </p:spPr>
        <p:txBody>
          <a:bodyPr wrap="square">
            <a:spAutoFit/>
          </a:bodyPr>
          <a:lstStyle/>
          <a:p>
            <a:r>
              <a:rPr lang="en-US" b="1" dirty="0">
                <a:hlinkClick r:id="rId3"/>
              </a:rPr>
              <a:t>https://www.cms.gov/Medicare/Medicare-Fee-for-Service-Payment/ACO</a:t>
            </a:r>
            <a:r>
              <a:rPr lang="en-US" b="1" dirty="0"/>
              <a:t>) </a:t>
            </a:r>
            <a:endParaRPr lang="en-US" dirty="0"/>
          </a:p>
        </p:txBody>
      </p:sp>
    </p:spTree>
    <p:extLst>
      <p:ext uri="{BB962C8B-B14F-4D97-AF65-F5344CB8AC3E}">
        <p14:creationId xmlns:p14="http://schemas.microsoft.com/office/powerpoint/2010/main" val="1318031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dissolv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D75A04-6DD9-2C14-B2D2-23A38B17B147}"/>
              </a:ext>
            </a:extLst>
          </p:cNvPr>
          <p:cNvSpPr>
            <a:spLocks noGrp="1"/>
          </p:cNvSpPr>
          <p:nvPr>
            <p:ph type="body" idx="13"/>
          </p:nvPr>
        </p:nvSpPr>
        <p:spPr/>
        <p:txBody>
          <a:bodyPr/>
          <a:lstStyle/>
          <a:p>
            <a:endParaRPr lang="en-US" dirty="0"/>
          </a:p>
        </p:txBody>
      </p:sp>
      <p:sp>
        <p:nvSpPr>
          <p:cNvPr id="70" name="Title 1">
            <a:extLst>
              <a:ext uri="{FF2B5EF4-FFF2-40B4-BE49-F238E27FC236}">
                <a16:creationId xmlns:a16="http://schemas.microsoft.com/office/drawing/2014/main" id="{F27BEE9D-5A26-4ABA-9362-6CE271C02841}"/>
              </a:ext>
            </a:extLst>
          </p:cNvPr>
          <p:cNvSpPr>
            <a:spLocks noGrp="1"/>
          </p:cNvSpPr>
          <p:nvPr>
            <p:ph type="title"/>
          </p:nvPr>
        </p:nvSpPr>
        <p:spPr/>
        <p:txBody>
          <a:bodyPr/>
          <a:lstStyle/>
          <a:p>
            <a:r>
              <a:rPr lang="en-US" dirty="0"/>
              <a:t>The Path to Value-Based Healthcare</a:t>
            </a:r>
          </a:p>
        </p:txBody>
      </p:sp>
      <p:pic>
        <p:nvPicPr>
          <p:cNvPr id="3073" name="Picture 1">
            <a:extLst>
              <a:ext uri="{FF2B5EF4-FFF2-40B4-BE49-F238E27FC236}">
                <a16:creationId xmlns:a16="http://schemas.microsoft.com/office/drawing/2014/main" id="{3BC7D226-F4D0-A140-9ED5-774A322FB0B1}"/>
              </a:ext>
            </a:extLst>
          </p:cNvPr>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tretch>
            <a:fillRect/>
          </a:stretch>
        </p:blipFill>
        <p:spPr bwMode="auto">
          <a:xfrm>
            <a:off x="426730" y="1416095"/>
            <a:ext cx="7178755" cy="4730087"/>
          </a:xfrm>
          <a:prstGeom prst="rect">
            <a:avLst/>
          </a:prstGeom>
          <a:solidFill>
            <a:srgbClr val="FFFFFF"/>
          </a:solidFill>
        </p:spPr>
      </p:pic>
      <p:sp>
        <p:nvSpPr>
          <p:cNvPr id="3" name="AutoShape 4">
            <a:extLst>
              <a:ext uri="{FF2B5EF4-FFF2-40B4-BE49-F238E27FC236}">
                <a16:creationId xmlns:a16="http://schemas.microsoft.com/office/drawing/2014/main" id="{4B70CCA5-A793-6742-8039-B93D4D4E7C8E}"/>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a:extLst>
              <a:ext uri="{FF2B5EF4-FFF2-40B4-BE49-F238E27FC236}">
                <a16:creationId xmlns:a16="http://schemas.microsoft.com/office/drawing/2014/main" id="{8242B777-2B06-664A-A741-BBE4BB8B8182}"/>
              </a:ext>
            </a:extLst>
          </p:cNvPr>
          <p:cNvPicPr>
            <a:picLocks noChangeAspect="1"/>
          </p:cNvPicPr>
          <p:nvPr/>
        </p:nvPicPr>
        <p:blipFill>
          <a:blip r:embed="rId4"/>
          <a:stretch>
            <a:fillRect/>
          </a:stretch>
        </p:blipFill>
        <p:spPr>
          <a:xfrm>
            <a:off x="129540" y="6352940"/>
            <a:ext cx="11932920" cy="474134"/>
          </a:xfrm>
          <a:prstGeom prst="rect">
            <a:avLst/>
          </a:prstGeom>
        </p:spPr>
      </p:pic>
      <p:sp>
        <p:nvSpPr>
          <p:cNvPr id="6" name="TextBox 5">
            <a:extLst>
              <a:ext uri="{FF2B5EF4-FFF2-40B4-BE49-F238E27FC236}">
                <a16:creationId xmlns:a16="http://schemas.microsoft.com/office/drawing/2014/main" id="{5A0A0844-953B-0149-A18F-69ECF81B8CA4}"/>
              </a:ext>
            </a:extLst>
          </p:cNvPr>
          <p:cNvSpPr txBox="1"/>
          <p:nvPr/>
        </p:nvSpPr>
        <p:spPr>
          <a:xfrm>
            <a:off x="7460536" y="2134850"/>
            <a:ext cx="4601924" cy="1446550"/>
          </a:xfrm>
          <a:prstGeom prst="rect">
            <a:avLst/>
          </a:prstGeom>
          <a:noFill/>
        </p:spPr>
        <p:txBody>
          <a:bodyPr wrap="square" rtlCol="0">
            <a:spAutoFit/>
          </a:bodyPr>
          <a:lstStyle/>
          <a:p>
            <a:pPr algn="ctr"/>
            <a:r>
              <a:rPr lang="en-US" sz="2800" i="1" dirty="0"/>
              <a:t>MA surpassed TM in 2022</a:t>
            </a:r>
            <a:r>
              <a:rPr lang="en-US" sz="2800" dirty="0"/>
              <a:t> </a:t>
            </a:r>
          </a:p>
          <a:p>
            <a:pPr marL="742950" lvl="1" indent="-285750">
              <a:buFont typeface="Arial" panose="020B0604020202020204" pitchFamily="34" charset="0"/>
              <a:buChar char="•"/>
            </a:pPr>
            <a:r>
              <a:rPr lang="en-US" sz="2000" dirty="0"/>
              <a:t>MA: 	40%</a:t>
            </a:r>
            <a:r>
              <a:rPr lang="en-US" sz="2000" dirty="0">
                <a:sym typeface="Wingdings" pitchFamily="2" charset="2"/>
              </a:rPr>
              <a:t>44%</a:t>
            </a:r>
          </a:p>
          <a:p>
            <a:pPr marL="742950" lvl="1" indent="-285750">
              <a:buFont typeface="Arial" panose="020B0604020202020204" pitchFamily="34" charset="0"/>
              <a:buChar char="•"/>
            </a:pPr>
            <a:r>
              <a:rPr lang="en-US" sz="2000" dirty="0">
                <a:sym typeface="Wingdings" pitchFamily="2" charset="2"/>
              </a:rPr>
              <a:t>TM:  	41%37%</a:t>
            </a:r>
          </a:p>
          <a:p>
            <a:pPr marL="742950" lvl="1" indent="-285750">
              <a:buFont typeface="Arial" panose="020B0604020202020204" pitchFamily="34" charset="0"/>
              <a:buChar char="•"/>
            </a:pPr>
            <a:r>
              <a:rPr lang="en-US" sz="2000" b="1" dirty="0">
                <a:solidFill>
                  <a:srgbClr val="FF0000"/>
                </a:solidFill>
                <a:sym typeface="Wingdings" pitchFamily="2" charset="2"/>
              </a:rPr>
              <a:t>ACO:	19%20%</a:t>
            </a:r>
            <a:endParaRPr lang="en-US" sz="2000" b="1" dirty="0">
              <a:solidFill>
                <a:srgbClr val="FF0000"/>
              </a:solidFill>
            </a:endParaRPr>
          </a:p>
        </p:txBody>
      </p:sp>
      <p:sp>
        <p:nvSpPr>
          <p:cNvPr id="4" name="Down Arrow 3">
            <a:extLst>
              <a:ext uri="{FF2B5EF4-FFF2-40B4-BE49-F238E27FC236}">
                <a16:creationId xmlns:a16="http://schemas.microsoft.com/office/drawing/2014/main" id="{DF4B9A54-18F2-9929-FAA7-7D5C2977A4C9}"/>
              </a:ext>
            </a:extLst>
          </p:cNvPr>
          <p:cNvSpPr/>
          <p:nvPr/>
        </p:nvSpPr>
        <p:spPr>
          <a:xfrm rot="16200000">
            <a:off x="6390422" y="4692373"/>
            <a:ext cx="484632" cy="13068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7890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ssolv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EDEA68-C989-9448-B4E2-7411A3000145}"/>
              </a:ext>
            </a:extLst>
          </p:cNvPr>
          <p:cNvSpPr>
            <a:spLocks noGrp="1"/>
          </p:cNvSpPr>
          <p:nvPr>
            <p:ph type="body" idx="13"/>
          </p:nvPr>
        </p:nvSpPr>
        <p:spPr/>
        <p:txBody>
          <a:bodyPr>
            <a:normAutofit/>
          </a:bodyPr>
          <a:lstStyle/>
          <a:p>
            <a:r>
              <a:rPr lang="en-US" dirty="0"/>
              <a:t>Global and Professional Direct Contracting Model (launched 04/2021) was renamed the ACO REACH model to directly contract as an ACO with CMS </a:t>
            </a:r>
          </a:p>
          <a:p>
            <a:r>
              <a:rPr lang="en-US" dirty="0"/>
              <a:t>Entities with direct contracts with Medicare to manage a population of patents – building on prior ACO and MSSP models in place</a:t>
            </a:r>
          </a:p>
          <a:p>
            <a:pPr lvl="1"/>
            <a:r>
              <a:rPr lang="en-US" dirty="0"/>
              <a:t>Same general set-up as with Medicare Advantage re cost/shared savings and quality, performance, linked to ACO Medicare population</a:t>
            </a:r>
          </a:p>
          <a:p>
            <a:pPr lvl="1"/>
            <a:r>
              <a:rPr lang="en-US" dirty="0"/>
              <a:t>Organized care management structure, chronic condition capture (HCCs), focus on high-touch care strategically delivered – innovation as different players allowed in</a:t>
            </a:r>
          </a:p>
          <a:p>
            <a:pPr lvl="2"/>
            <a:r>
              <a:rPr lang="en-US" dirty="0"/>
              <a:t>PCP offices, virtual, in-home visits, etc.</a:t>
            </a:r>
          </a:p>
          <a:p>
            <a:pPr lvl="2"/>
            <a:r>
              <a:rPr lang="en-US" dirty="0"/>
              <a:t>Focus is on quality, cost, limit ED use and hospitalizations</a:t>
            </a:r>
          </a:p>
          <a:p>
            <a:endParaRPr lang="en-US" dirty="0"/>
          </a:p>
          <a:p>
            <a:pPr lvl="1"/>
            <a:endParaRPr lang="en-US" dirty="0"/>
          </a:p>
          <a:p>
            <a:pPr marL="291600" lvl="1" indent="0">
              <a:buNone/>
            </a:pPr>
            <a:endParaRPr lang="en-US" dirty="0"/>
          </a:p>
          <a:p>
            <a:pPr lvl="1"/>
            <a:endParaRPr lang="en-US" dirty="0"/>
          </a:p>
        </p:txBody>
      </p:sp>
      <p:sp>
        <p:nvSpPr>
          <p:cNvPr id="2" name="Title 1">
            <a:extLst>
              <a:ext uri="{FF2B5EF4-FFF2-40B4-BE49-F238E27FC236}">
                <a16:creationId xmlns:a16="http://schemas.microsoft.com/office/drawing/2014/main" id="{093E830A-3122-1C47-8AB7-5383A611A70C}"/>
              </a:ext>
            </a:extLst>
          </p:cNvPr>
          <p:cNvSpPr>
            <a:spLocks noGrp="1"/>
          </p:cNvSpPr>
          <p:nvPr>
            <p:ph type="title"/>
          </p:nvPr>
        </p:nvSpPr>
        <p:spPr/>
        <p:txBody>
          <a:bodyPr/>
          <a:lstStyle/>
          <a:p>
            <a:r>
              <a:rPr lang="en-US" dirty="0"/>
              <a:t> More Options:  Direct Medicare Contractors</a:t>
            </a:r>
            <a:r>
              <a:rPr lang="en-US" baseline="30000" dirty="0"/>
              <a:t>9</a:t>
            </a:r>
            <a:endParaRPr lang="en-US" dirty="0"/>
          </a:p>
        </p:txBody>
      </p:sp>
    </p:spTree>
    <p:extLst>
      <p:ext uri="{BB962C8B-B14F-4D97-AF65-F5344CB8AC3E}">
        <p14:creationId xmlns:p14="http://schemas.microsoft.com/office/powerpoint/2010/main" val="1081932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par>
                                <p:cTn id="21" presetID="9"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dissolv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AD990EA-3221-724A-AE17-C4AE80E1A359}"/>
              </a:ext>
            </a:extLst>
          </p:cNvPr>
          <p:cNvSpPr>
            <a:spLocks noGrp="1"/>
          </p:cNvSpPr>
          <p:nvPr>
            <p:ph type="body" idx="1"/>
          </p:nvPr>
        </p:nvSpPr>
        <p:spPr>
          <a:xfrm>
            <a:off x="466343" y="5625956"/>
            <a:ext cx="11259311" cy="840560"/>
          </a:xfrm>
        </p:spPr>
        <p:txBody>
          <a:bodyPr>
            <a:normAutofit/>
          </a:bodyPr>
          <a:lstStyle/>
          <a:p>
            <a:pPr algn="ctr"/>
            <a:endParaRPr lang="en-US" sz="1900" dirty="0"/>
          </a:p>
        </p:txBody>
      </p:sp>
      <p:sp>
        <p:nvSpPr>
          <p:cNvPr id="4" name="Text Placeholder 3">
            <a:extLst>
              <a:ext uri="{FF2B5EF4-FFF2-40B4-BE49-F238E27FC236}">
                <a16:creationId xmlns:a16="http://schemas.microsoft.com/office/drawing/2014/main" id="{B754C708-1494-364D-A68F-11806A72D9EE}"/>
              </a:ext>
            </a:extLst>
          </p:cNvPr>
          <p:cNvSpPr>
            <a:spLocks noGrp="1"/>
          </p:cNvSpPr>
          <p:nvPr>
            <p:ph type="body" idx="13"/>
          </p:nvPr>
        </p:nvSpPr>
        <p:spPr>
          <a:xfrm>
            <a:off x="466343" y="2126604"/>
            <a:ext cx="11259311" cy="2150366"/>
          </a:xfrm>
        </p:spPr>
        <p:txBody>
          <a:bodyPr>
            <a:normAutofit/>
          </a:bodyPr>
          <a:lstStyle/>
          <a:p>
            <a:pPr algn="ctr"/>
            <a:r>
              <a:rPr lang="en-US" sz="5400" b="1" dirty="0"/>
              <a:t>Practice Enhancement       Through Clinically Correct Coding</a:t>
            </a:r>
          </a:p>
        </p:txBody>
      </p:sp>
      <p:sp>
        <p:nvSpPr>
          <p:cNvPr id="6" name="Title 5">
            <a:extLst>
              <a:ext uri="{FF2B5EF4-FFF2-40B4-BE49-F238E27FC236}">
                <a16:creationId xmlns:a16="http://schemas.microsoft.com/office/drawing/2014/main" id="{D6C84F54-4061-744F-AB7D-1AADB0929C22}"/>
              </a:ext>
            </a:extLst>
          </p:cNvPr>
          <p:cNvSpPr>
            <a:spLocks noGrp="1"/>
          </p:cNvSpPr>
          <p:nvPr>
            <p:ph type="title"/>
          </p:nvPr>
        </p:nvSpPr>
        <p:spPr>
          <a:xfrm>
            <a:off x="0" y="1069557"/>
            <a:ext cx="12192000" cy="765109"/>
          </a:xfrm>
        </p:spPr>
        <p:txBody>
          <a:bodyPr>
            <a:normAutofit/>
          </a:bodyPr>
          <a:lstStyle/>
          <a:p>
            <a:r>
              <a:rPr lang="en-US" b="1" dirty="0">
                <a:solidFill>
                  <a:schemeClr val="accent1">
                    <a:lumMod val="75000"/>
                  </a:schemeClr>
                </a:solidFill>
              </a:rPr>
              <a:t>2023 Educational Curriculum</a:t>
            </a:r>
          </a:p>
        </p:txBody>
      </p:sp>
    </p:spTree>
    <p:extLst>
      <p:ext uri="{BB962C8B-B14F-4D97-AF65-F5344CB8AC3E}">
        <p14:creationId xmlns:p14="http://schemas.microsoft.com/office/powerpoint/2010/main" val="2770100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6374BE4-12FD-AF16-BCDE-F1BF511A1C4B}"/>
              </a:ext>
            </a:extLst>
          </p:cNvPr>
          <p:cNvSpPr>
            <a:spLocks noGrp="1"/>
          </p:cNvSpPr>
          <p:nvPr>
            <p:ph type="body" idx="13"/>
          </p:nvPr>
        </p:nvSpPr>
        <p:spPr/>
        <p:txBody>
          <a:bodyPr/>
          <a:lstStyle/>
          <a:p>
            <a:r>
              <a:rPr lang="en-US" dirty="0"/>
              <a:t>Monies come in via premiums</a:t>
            </a:r>
          </a:p>
          <a:p>
            <a:r>
              <a:rPr lang="en-US" dirty="0"/>
              <a:t>Monies are expensed in utilization of services</a:t>
            </a:r>
          </a:p>
          <a:p>
            <a:r>
              <a:rPr lang="en-US" dirty="0"/>
              <a:t>At the end of the year, if quality thresholds are met, then there is an opportunity to “share in the savings” garnered for the year</a:t>
            </a:r>
          </a:p>
        </p:txBody>
      </p:sp>
      <p:sp>
        <p:nvSpPr>
          <p:cNvPr id="3" name="Title 2">
            <a:extLst>
              <a:ext uri="{FF2B5EF4-FFF2-40B4-BE49-F238E27FC236}">
                <a16:creationId xmlns:a16="http://schemas.microsoft.com/office/drawing/2014/main" id="{FBAD00DD-7878-32F6-0ECD-47DD6989CA99}"/>
              </a:ext>
            </a:extLst>
          </p:cNvPr>
          <p:cNvSpPr>
            <a:spLocks noGrp="1"/>
          </p:cNvSpPr>
          <p:nvPr>
            <p:ph type="title"/>
          </p:nvPr>
        </p:nvSpPr>
        <p:spPr/>
        <p:txBody>
          <a:bodyPr/>
          <a:lstStyle/>
          <a:p>
            <a:r>
              <a:rPr lang="en-US" dirty="0"/>
              <a:t>All of these entities are on the same path…</a:t>
            </a:r>
          </a:p>
        </p:txBody>
      </p:sp>
    </p:spTree>
    <p:extLst>
      <p:ext uri="{BB962C8B-B14F-4D97-AF65-F5344CB8AC3E}">
        <p14:creationId xmlns:p14="http://schemas.microsoft.com/office/powerpoint/2010/main" val="3437808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9833DE-B3B4-BF4A-8E98-B7B516B1FAF4}"/>
              </a:ext>
            </a:extLst>
          </p:cNvPr>
          <p:cNvSpPr>
            <a:spLocks noGrp="1"/>
          </p:cNvSpPr>
          <p:nvPr>
            <p:ph type="body" idx="13"/>
          </p:nvPr>
        </p:nvSpPr>
        <p:spPr/>
        <p:txBody>
          <a:bodyPr>
            <a:normAutofit/>
          </a:bodyPr>
          <a:lstStyle/>
          <a:p>
            <a:r>
              <a:rPr lang="en-US" sz="3200" dirty="0"/>
              <a:t>If a provider organization does not manage cost well, then the </a:t>
            </a:r>
            <a:r>
              <a:rPr lang="en-US" sz="3200" dirty="0">
                <a:solidFill>
                  <a:srgbClr val="FF0000"/>
                </a:solidFill>
              </a:rPr>
              <a:t>losses are “shared” </a:t>
            </a:r>
            <a:r>
              <a:rPr lang="en-US" sz="3200" dirty="0"/>
              <a:t>as well – </a:t>
            </a:r>
            <a:r>
              <a:rPr lang="en-US" sz="3200" i="1" dirty="0"/>
              <a:t>downside</a:t>
            </a:r>
            <a:r>
              <a:rPr lang="en-US" sz="3200" dirty="0"/>
              <a:t> risk</a:t>
            </a:r>
          </a:p>
          <a:p>
            <a:pPr lvl="1"/>
            <a:r>
              <a:rPr lang="en-US" sz="2800" dirty="0"/>
              <a:t>Anxiety for small groups.  Larger groups (ACOs) even have wavered after initially engaging this model</a:t>
            </a:r>
          </a:p>
          <a:p>
            <a:pPr lvl="1"/>
            <a:r>
              <a:rPr lang="en-US" sz="2800" dirty="0"/>
              <a:t>Cost containment is more than limiting ED use, readmissions, testing …</a:t>
            </a:r>
          </a:p>
          <a:p>
            <a:pPr lvl="2"/>
            <a:r>
              <a:rPr lang="en-US" sz="2400" dirty="0"/>
              <a:t>Catastrophic healthcare costs can balloon expenses:  traumatic accidents, cancer, perinatal issues, pandemic (COVID) unknowns</a:t>
            </a:r>
          </a:p>
          <a:p>
            <a:pPr lvl="1"/>
            <a:r>
              <a:rPr lang="en-US" sz="2800" dirty="0"/>
              <a:t>Over time, there is less waste to eliminate (so thinner margins, less to “share”)</a:t>
            </a:r>
          </a:p>
        </p:txBody>
      </p:sp>
      <p:sp>
        <p:nvSpPr>
          <p:cNvPr id="2" name="Title 1">
            <a:extLst>
              <a:ext uri="{FF2B5EF4-FFF2-40B4-BE49-F238E27FC236}">
                <a16:creationId xmlns:a16="http://schemas.microsoft.com/office/drawing/2014/main" id="{D5667390-F435-1E4C-9B8F-87FF2074EB8C}"/>
              </a:ext>
            </a:extLst>
          </p:cNvPr>
          <p:cNvSpPr>
            <a:spLocks noGrp="1"/>
          </p:cNvSpPr>
          <p:nvPr>
            <p:ph type="title"/>
          </p:nvPr>
        </p:nvSpPr>
        <p:spPr/>
        <p:txBody>
          <a:bodyPr/>
          <a:lstStyle/>
          <a:p>
            <a:r>
              <a:rPr lang="en-US" dirty="0"/>
              <a:t>Not all Profits … What Then?</a:t>
            </a:r>
          </a:p>
        </p:txBody>
      </p:sp>
    </p:spTree>
    <p:extLst>
      <p:ext uri="{BB962C8B-B14F-4D97-AF65-F5344CB8AC3E}">
        <p14:creationId xmlns:p14="http://schemas.microsoft.com/office/powerpoint/2010/main" val="2591039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dissolv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6374BE4-12FD-AF16-BCDE-F1BF511A1C4B}"/>
              </a:ext>
            </a:extLst>
          </p:cNvPr>
          <p:cNvSpPr>
            <a:spLocks noGrp="1"/>
          </p:cNvSpPr>
          <p:nvPr>
            <p:ph type="body" idx="13"/>
          </p:nvPr>
        </p:nvSpPr>
        <p:spPr/>
        <p:txBody>
          <a:bodyPr/>
          <a:lstStyle/>
          <a:p>
            <a:r>
              <a:rPr lang="en-US" dirty="0"/>
              <a:t>Monies come in via premiums</a:t>
            </a:r>
          </a:p>
          <a:p>
            <a:r>
              <a:rPr lang="en-US" dirty="0"/>
              <a:t>Monies are expensed in utilization of services</a:t>
            </a:r>
          </a:p>
          <a:p>
            <a:r>
              <a:rPr lang="en-US" dirty="0"/>
              <a:t>At the end of the year, if </a:t>
            </a:r>
            <a:r>
              <a:rPr lang="en-US" dirty="0">
                <a:solidFill>
                  <a:srgbClr val="FF0000"/>
                </a:solidFill>
              </a:rPr>
              <a:t>quality thresholds </a:t>
            </a:r>
            <a:r>
              <a:rPr lang="en-US" dirty="0"/>
              <a:t>are met, then there is an opportunity to “share in the savings” garnered for the year</a:t>
            </a:r>
          </a:p>
        </p:txBody>
      </p:sp>
      <p:sp>
        <p:nvSpPr>
          <p:cNvPr id="3" name="Title 2">
            <a:extLst>
              <a:ext uri="{FF2B5EF4-FFF2-40B4-BE49-F238E27FC236}">
                <a16:creationId xmlns:a16="http://schemas.microsoft.com/office/drawing/2014/main" id="{FBAD00DD-7878-32F6-0ECD-47DD6989CA99}"/>
              </a:ext>
            </a:extLst>
          </p:cNvPr>
          <p:cNvSpPr>
            <a:spLocks noGrp="1"/>
          </p:cNvSpPr>
          <p:nvPr>
            <p:ph type="title"/>
          </p:nvPr>
        </p:nvSpPr>
        <p:spPr/>
        <p:txBody>
          <a:bodyPr/>
          <a:lstStyle/>
          <a:p>
            <a:r>
              <a:rPr lang="en-US" dirty="0"/>
              <a:t>All of these entities are on the same path…</a:t>
            </a:r>
          </a:p>
        </p:txBody>
      </p:sp>
    </p:spTree>
    <p:extLst>
      <p:ext uri="{BB962C8B-B14F-4D97-AF65-F5344CB8AC3E}">
        <p14:creationId xmlns:p14="http://schemas.microsoft.com/office/powerpoint/2010/main" val="453868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A99FABA-9ADE-A208-4FD9-D708B601FFE4}"/>
              </a:ext>
            </a:extLst>
          </p:cNvPr>
          <p:cNvSpPr>
            <a:spLocks noGrp="1"/>
          </p:cNvSpPr>
          <p:nvPr>
            <p:ph type="body" idx="13"/>
          </p:nvPr>
        </p:nvSpPr>
        <p:spPr/>
        <p:txBody>
          <a:bodyPr/>
          <a:lstStyle/>
          <a:p>
            <a:endParaRPr lang="en-US"/>
          </a:p>
        </p:txBody>
      </p:sp>
      <p:sp>
        <p:nvSpPr>
          <p:cNvPr id="2" name="Title 1">
            <a:extLst>
              <a:ext uri="{FF2B5EF4-FFF2-40B4-BE49-F238E27FC236}">
                <a16:creationId xmlns:a16="http://schemas.microsoft.com/office/drawing/2014/main" id="{C80D3256-F55C-9D5C-67FA-EEDFA387FF0A}"/>
              </a:ext>
            </a:extLst>
          </p:cNvPr>
          <p:cNvSpPr>
            <a:spLocks noGrp="1"/>
          </p:cNvSpPr>
          <p:nvPr>
            <p:ph type="title"/>
          </p:nvPr>
        </p:nvSpPr>
        <p:spPr/>
        <p:txBody>
          <a:bodyPr/>
          <a:lstStyle/>
          <a:p>
            <a:endParaRPr lang="en-US"/>
          </a:p>
        </p:txBody>
      </p:sp>
      <p:pic>
        <p:nvPicPr>
          <p:cNvPr id="3" name="Content Placeholder 2" descr="Graphical user interface&#10;&#10;Description automatically generated with medium confidence">
            <a:extLst>
              <a:ext uri="{FF2B5EF4-FFF2-40B4-BE49-F238E27FC236}">
                <a16:creationId xmlns:a16="http://schemas.microsoft.com/office/drawing/2014/main" id="{83D8140A-6793-F067-1314-C390CF42A81C}"/>
              </a:ext>
            </a:extLst>
          </p:cNvPr>
          <p:cNvPicPr>
            <a:picLocks noGrp="1" noChangeAspect="1"/>
          </p:cNvPicPr>
          <p:nvPr>
            <p:ph idx="4294967295"/>
          </p:nvPr>
        </p:nvPicPr>
        <p:blipFill>
          <a:blip r:embed="rId2"/>
          <a:stretch>
            <a:fillRect/>
          </a:stretch>
        </p:blipFill>
        <p:spPr>
          <a:xfrm>
            <a:off x="512991" y="560635"/>
            <a:ext cx="11085512" cy="6057900"/>
          </a:xfrm>
          <a:prstGeom prst="rect">
            <a:avLst/>
          </a:prstGeom>
          <a:noFill/>
        </p:spPr>
      </p:pic>
      <p:sp>
        <p:nvSpPr>
          <p:cNvPr id="4" name="TextBox 3">
            <a:extLst>
              <a:ext uri="{FF2B5EF4-FFF2-40B4-BE49-F238E27FC236}">
                <a16:creationId xmlns:a16="http://schemas.microsoft.com/office/drawing/2014/main" id="{FA5851AF-578A-3F52-4FAC-2A38B565BB28}"/>
              </a:ext>
            </a:extLst>
          </p:cNvPr>
          <p:cNvSpPr txBox="1"/>
          <p:nvPr/>
        </p:nvSpPr>
        <p:spPr>
          <a:xfrm>
            <a:off x="417095" y="68262"/>
            <a:ext cx="11277304" cy="461665"/>
          </a:xfrm>
          <a:prstGeom prst="rect">
            <a:avLst/>
          </a:prstGeom>
          <a:noFill/>
        </p:spPr>
        <p:txBody>
          <a:bodyPr wrap="square" rtlCol="0">
            <a:spAutoFit/>
          </a:bodyPr>
          <a:lstStyle/>
          <a:p>
            <a:pPr algn="ctr"/>
            <a:r>
              <a:rPr lang="en-US" sz="2400" b="1" dirty="0"/>
              <a:t>2023 Stars/ACO Quality Metrics</a:t>
            </a:r>
          </a:p>
        </p:txBody>
      </p:sp>
    </p:spTree>
    <p:extLst>
      <p:ext uri="{BB962C8B-B14F-4D97-AF65-F5344CB8AC3E}">
        <p14:creationId xmlns:p14="http://schemas.microsoft.com/office/powerpoint/2010/main" val="224612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7E7C795-C2A1-323B-A7A4-64317649AF9C}"/>
              </a:ext>
            </a:extLst>
          </p:cNvPr>
          <p:cNvSpPr>
            <a:spLocks noGrp="1"/>
          </p:cNvSpPr>
          <p:nvPr>
            <p:ph type="body" idx="13"/>
          </p:nvPr>
        </p:nvSpPr>
        <p:spPr/>
        <p:txBody>
          <a:bodyPr>
            <a:normAutofit lnSpcReduction="10000"/>
          </a:bodyPr>
          <a:lstStyle/>
          <a:p>
            <a:r>
              <a:rPr lang="en-US" dirty="0"/>
              <a:t>High Costs that can be corrected (cancers, condition </a:t>
            </a:r>
            <a:r>
              <a:rPr lang="en-US" dirty="0" err="1"/>
              <a:t>mgmt</a:t>
            </a:r>
            <a:r>
              <a:rPr lang="en-US" dirty="0"/>
              <a:t>, debility,?)</a:t>
            </a:r>
          </a:p>
          <a:p>
            <a:pPr lvl="1"/>
            <a:r>
              <a:rPr lang="en-US" dirty="0"/>
              <a:t>Prevention (colon CA screening, Mammograms, DEXAs, etc.)</a:t>
            </a:r>
          </a:p>
          <a:p>
            <a:r>
              <a:rPr lang="en-US" dirty="0"/>
              <a:t>High Costs that can be corrected (high utilizers)</a:t>
            </a:r>
          </a:p>
          <a:p>
            <a:pPr lvl="1"/>
            <a:r>
              <a:rPr lang="en-US" dirty="0"/>
              <a:t>Emergency Department use that is inappropriate</a:t>
            </a:r>
          </a:p>
          <a:p>
            <a:pPr lvl="1"/>
            <a:r>
              <a:rPr lang="en-US" dirty="0"/>
              <a:t>Admissions to the hospital (due to ED, or advanced comorbid illnesses)</a:t>
            </a:r>
          </a:p>
          <a:p>
            <a:r>
              <a:rPr lang="en-US" dirty="0"/>
              <a:t>High costs that can be corrected (meds, tests, </a:t>
            </a:r>
            <a:r>
              <a:rPr lang="en-US" dirty="0" err="1"/>
              <a:t>etc</a:t>
            </a:r>
            <a:r>
              <a:rPr lang="en-US" dirty="0"/>
              <a:t>)</a:t>
            </a:r>
          </a:p>
          <a:p>
            <a:pPr lvl="1"/>
            <a:r>
              <a:rPr lang="en-US" dirty="0"/>
              <a:t>Generic vs name brand and step therapy re: treatment paths (</a:t>
            </a:r>
            <a:r>
              <a:rPr lang="en-US" dirty="0" err="1"/>
              <a:t>semaglutide</a:t>
            </a:r>
            <a:r>
              <a:rPr lang="en-US" dirty="0"/>
              <a:t> now vs 1500 </a:t>
            </a:r>
            <a:r>
              <a:rPr lang="en-US" dirty="0" err="1"/>
              <a:t>cal</a:t>
            </a:r>
            <a:r>
              <a:rPr lang="en-US" dirty="0"/>
              <a:t> diet with exercise x 6wks…?)</a:t>
            </a:r>
          </a:p>
          <a:p>
            <a:pPr lvl="1"/>
            <a:r>
              <a:rPr lang="en-US" dirty="0"/>
              <a:t>Right test, right time (MRI of the C/L/T spine before plain films and PT for LBP)</a:t>
            </a:r>
          </a:p>
          <a:p>
            <a:r>
              <a:rPr lang="en-US" dirty="0"/>
              <a:t>Chronic disease burden – address now (manage lipids, weight) to avoid negative outcomes (MI </a:t>
            </a:r>
            <a:r>
              <a:rPr lang="en-US" dirty="0">
                <a:sym typeface="Wingdings" pitchFamily="2" charset="2"/>
              </a:rPr>
              <a:t> </a:t>
            </a:r>
            <a:r>
              <a:rPr lang="en-US" dirty="0" err="1">
                <a:sym typeface="Wingdings" pitchFamily="2" charset="2"/>
              </a:rPr>
              <a:t>cath</a:t>
            </a:r>
            <a:r>
              <a:rPr lang="en-US" dirty="0">
                <a:sym typeface="Wingdings" pitchFamily="2" charset="2"/>
              </a:rPr>
              <a:t>  CABG  debility  etc.)</a:t>
            </a:r>
            <a:endParaRPr lang="en-US" dirty="0"/>
          </a:p>
          <a:p>
            <a:pPr lvl="1"/>
            <a:endParaRPr lang="en-US" dirty="0"/>
          </a:p>
        </p:txBody>
      </p:sp>
      <p:sp>
        <p:nvSpPr>
          <p:cNvPr id="3" name="Title 2">
            <a:extLst>
              <a:ext uri="{FF2B5EF4-FFF2-40B4-BE49-F238E27FC236}">
                <a16:creationId xmlns:a16="http://schemas.microsoft.com/office/drawing/2014/main" id="{78AEC86C-BA54-D367-A065-D1ECEE4C5D88}"/>
              </a:ext>
            </a:extLst>
          </p:cNvPr>
          <p:cNvSpPr>
            <a:spLocks noGrp="1"/>
          </p:cNvSpPr>
          <p:nvPr>
            <p:ph type="title"/>
          </p:nvPr>
        </p:nvSpPr>
        <p:spPr/>
        <p:txBody>
          <a:bodyPr/>
          <a:lstStyle/>
          <a:p>
            <a:r>
              <a:rPr lang="en-US" dirty="0"/>
              <a:t>Risk Stratify the Population for Direction</a:t>
            </a:r>
          </a:p>
        </p:txBody>
      </p:sp>
    </p:spTree>
    <p:extLst>
      <p:ext uri="{BB962C8B-B14F-4D97-AF65-F5344CB8AC3E}">
        <p14:creationId xmlns:p14="http://schemas.microsoft.com/office/powerpoint/2010/main" val="1972951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dissolve">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dissolve">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dissolve">
                                      <p:cBhvr>
                                        <p:cTn id="20" dur="5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dissolve">
                                      <p:cBhvr>
                                        <p:cTn id="25" dur="500"/>
                                        <p:tgtEl>
                                          <p:spTgt spid="2">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dissolve">
                                      <p:cBhvr>
                                        <p:cTn id="30" dur="500"/>
                                        <p:tgtEl>
                                          <p:spTgt spid="2">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dissolve">
                                      <p:cBhvr>
                                        <p:cTn id="35" dur="500"/>
                                        <p:tgtEl>
                                          <p:spTgt spid="2">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2">
                                            <p:txEl>
                                              <p:pRg st="7" end="7"/>
                                            </p:txEl>
                                          </p:spTgt>
                                        </p:tgtEl>
                                        <p:attrNameLst>
                                          <p:attrName>style.visibility</p:attrName>
                                        </p:attrNameLst>
                                      </p:cBhvr>
                                      <p:to>
                                        <p:strVal val="visible"/>
                                      </p:to>
                                    </p:set>
                                    <p:animEffect transition="in" filter="dissolve">
                                      <p:cBhvr>
                                        <p:cTn id="40" dur="500"/>
                                        <p:tgtEl>
                                          <p:spTgt spid="2">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2">
                                            <p:txEl>
                                              <p:pRg st="8" end="8"/>
                                            </p:txEl>
                                          </p:spTgt>
                                        </p:tgtEl>
                                        <p:attrNameLst>
                                          <p:attrName>style.visibility</p:attrName>
                                        </p:attrNameLst>
                                      </p:cBhvr>
                                      <p:to>
                                        <p:strVal val="visible"/>
                                      </p:to>
                                    </p:set>
                                    <p:animEffect transition="in" filter="dissolve">
                                      <p:cBhvr>
                                        <p:cTn id="45"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descr="Graphical user interface&#10;&#10;Description automatically generated with medium confidence">
            <a:extLst>
              <a:ext uri="{FF2B5EF4-FFF2-40B4-BE49-F238E27FC236}">
                <a16:creationId xmlns:a16="http://schemas.microsoft.com/office/drawing/2014/main" id="{83D8140A-6793-F067-1314-C390CF42A81C}"/>
              </a:ext>
            </a:extLst>
          </p:cNvPr>
          <p:cNvPicPr>
            <a:picLocks noGrp="1" noChangeAspect="1"/>
          </p:cNvPicPr>
          <p:nvPr>
            <p:ph idx="1"/>
          </p:nvPr>
        </p:nvPicPr>
        <p:blipFill>
          <a:blip r:embed="rId2"/>
          <a:stretch>
            <a:fillRect/>
          </a:stretch>
        </p:blipFill>
        <p:spPr>
          <a:xfrm>
            <a:off x="553918" y="529927"/>
            <a:ext cx="11084164" cy="6058691"/>
          </a:xfrm>
          <a:prstGeom prst="rect">
            <a:avLst/>
          </a:prstGeom>
          <a:noFill/>
        </p:spPr>
      </p:pic>
      <p:sp>
        <p:nvSpPr>
          <p:cNvPr id="4" name="TextBox 3">
            <a:extLst>
              <a:ext uri="{FF2B5EF4-FFF2-40B4-BE49-F238E27FC236}">
                <a16:creationId xmlns:a16="http://schemas.microsoft.com/office/drawing/2014/main" id="{FA5851AF-578A-3F52-4FAC-2A38B565BB28}"/>
              </a:ext>
            </a:extLst>
          </p:cNvPr>
          <p:cNvSpPr txBox="1"/>
          <p:nvPr/>
        </p:nvSpPr>
        <p:spPr>
          <a:xfrm>
            <a:off x="417095" y="68262"/>
            <a:ext cx="11277304" cy="461665"/>
          </a:xfrm>
          <a:prstGeom prst="rect">
            <a:avLst/>
          </a:prstGeom>
          <a:noFill/>
        </p:spPr>
        <p:txBody>
          <a:bodyPr wrap="square" rtlCol="0">
            <a:spAutoFit/>
          </a:bodyPr>
          <a:lstStyle/>
          <a:p>
            <a:pPr algn="ctr"/>
            <a:r>
              <a:rPr lang="en-US" sz="2400" b="1" dirty="0"/>
              <a:t>2023 Stars/ACO Quality Metrics</a:t>
            </a:r>
          </a:p>
        </p:txBody>
      </p:sp>
      <p:sp>
        <p:nvSpPr>
          <p:cNvPr id="2" name="Donut 1">
            <a:extLst>
              <a:ext uri="{FF2B5EF4-FFF2-40B4-BE49-F238E27FC236}">
                <a16:creationId xmlns:a16="http://schemas.microsoft.com/office/drawing/2014/main" id="{440A9EE6-CE57-6124-B0C0-40916C14D0E7}"/>
              </a:ext>
            </a:extLst>
          </p:cNvPr>
          <p:cNvSpPr/>
          <p:nvPr/>
        </p:nvSpPr>
        <p:spPr>
          <a:xfrm>
            <a:off x="8999033" y="1951464"/>
            <a:ext cx="802887" cy="773899"/>
          </a:xfrm>
          <a:prstGeom prst="donut">
            <a:avLst>
              <a:gd name="adj" fmla="val 670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onut 4">
            <a:extLst>
              <a:ext uri="{FF2B5EF4-FFF2-40B4-BE49-F238E27FC236}">
                <a16:creationId xmlns:a16="http://schemas.microsoft.com/office/drawing/2014/main" id="{244F3EB6-6984-0421-EF81-077489406C79}"/>
              </a:ext>
            </a:extLst>
          </p:cNvPr>
          <p:cNvSpPr/>
          <p:nvPr/>
        </p:nvSpPr>
        <p:spPr>
          <a:xfrm>
            <a:off x="9065940" y="4359154"/>
            <a:ext cx="669071" cy="595672"/>
          </a:xfrm>
          <a:prstGeom prst="donut">
            <a:avLst>
              <a:gd name="adj" fmla="val 670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a:extLst>
              <a:ext uri="{FF2B5EF4-FFF2-40B4-BE49-F238E27FC236}">
                <a16:creationId xmlns:a16="http://schemas.microsoft.com/office/drawing/2014/main" id="{C04D4A84-D58B-F065-CC56-E7BBE2261CDB}"/>
              </a:ext>
            </a:extLst>
          </p:cNvPr>
          <p:cNvSpPr/>
          <p:nvPr/>
        </p:nvSpPr>
        <p:spPr>
          <a:xfrm>
            <a:off x="9065939" y="5035661"/>
            <a:ext cx="669071" cy="595672"/>
          </a:xfrm>
          <a:prstGeom prst="donut">
            <a:avLst>
              <a:gd name="adj" fmla="val 670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964180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descr="Graphical user interface&#10;&#10;Description automatically generated with medium confidence">
            <a:extLst>
              <a:ext uri="{FF2B5EF4-FFF2-40B4-BE49-F238E27FC236}">
                <a16:creationId xmlns:a16="http://schemas.microsoft.com/office/drawing/2014/main" id="{83D8140A-6793-F067-1314-C390CF42A81C}"/>
              </a:ext>
            </a:extLst>
          </p:cNvPr>
          <p:cNvPicPr>
            <a:picLocks noGrp="1" noChangeAspect="1"/>
          </p:cNvPicPr>
          <p:nvPr>
            <p:ph idx="1"/>
          </p:nvPr>
        </p:nvPicPr>
        <p:blipFill>
          <a:blip r:embed="rId3"/>
          <a:stretch>
            <a:fillRect/>
          </a:stretch>
        </p:blipFill>
        <p:spPr>
          <a:xfrm>
            <a:off x="553918" y="529927"/>
            <a:ext cx="11084164" cy="6058691"/>
          </a:xfrm>
          <a:prstGeom prst="rect">
            <a:avLst/>
          </a:prstGeom>
          <a:noFill/>
        </p:spPr>
      </p:pic>
      <p:sp>
        <p:nvSpPr>
          <p:cNvPr id="4" name="TextBox 3">
            <a:extLst>
              <a:ext uri="{FF2B5EF4-FFF2-40B4-BE49-F238E27FC236}">
                <a16:creationId xmlns:a16="http://schemas.microsoft.com/office/drawing/2014/main" id="{FA5851AF-578A-3F52-4FAC-2A38B565BB28}"/>
              </a:ext>
            </a:extLst>
          </p:cNvPr>
          <p:cNvSpPr txBox="1"/>
          <p:nvPr/>
        </p:nvSpPr>
        <p:spPr>
          <a:xfrm>
            <a:off x="417095" y="68262"/>
            <a:ext cx="11277304" cy="461665"/>
          </a:xfrm>
          <a:prstGeom prst="rect">
            <a:avLst/>
          </a:prstGeom>
          <a:noFill/>
        </p:spPr>
        <p:txBody>
          <a:bodyPr wrap="square" rtlCol="0">
            <a:spAutoFit/>
          </a:bodyPr>
          <a:lstStyle/>
          <a:p>
            <a:pPr algn="ctr"/>
            <a:r>
              <a:rPr lang="en-US" sz="2400" b="1" dirty="0"/>
              <a:t>2023 Stars/ACO Quality Metrics</a:t>
            </a:r>
          </a:p>
        </p:txBody>
      </p:sp>
      <p:sp>
        <p:nvSpPr>
          <p:cNvPr id="2" name="Donut 1">
            <a:extLst>
              <a:ext uri="{FF2B5EF4-FFF2-40B4-BE49-F238E27FC236}">
                <a16:creationId xmlns:a16="http://schemas.microsoft.com/office/drawing/2014/main" id="{440A9EE6-CE57-6124-B0C0-40916C14D0E7}"/>
              </a:ext>
            </a:extLst>
          </p:cNvPr>
          <p:cNvSpPr/>
          <p:nvPr/>
        </p:nvSpPr>
        <p:spPr>
          <a:xfrm>
            <a:off x="8999033" y="1951464"/>
            <a:ext cx="802887" cy="773899"/>
          </a:xfrm>
          <a:prstGeom prst="donut">
            <a:avLst>
              <a:gd name="adj" fmla="val 670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Donut 4">
            <a:extLst>
              <a:ext uri="{FF2B5EF4-FFF2-40B4-BE49-F238E27FC236}">
                <a16:creationId xmlns:a16="http://schemas.microsoft.com/office/drawing/2014/main" id="{244F3EB6-6984-0421-EF81-077489406C79}"/>
              </a:ext>
            </a:extLst>
          </p:cNvPr>
          <p:cNvSpPr/>
          <p:nvPr/>
        </p:nvSpPr>
        <p:spPr>
          <a:xfrm>
            <a:off x="9065940" y="4359154"/>
            <a:ext cx="669071" cy="595672"/>
          </a:xfrm>
          <a:prstGeom prst="donut">
            <a:avLst>
              <a:gd name="adj" fmla="val 670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nut 5">
            <a:extLst>
              <a:ext uri="{FF2B5EF4-FFF2-40B4-BE49-F238E27FC236}">
                <a16:creationId xmlns:a16="http://schemas.microsoft.com/office/drawing/2014/main" id="{C04D4A84-D58B-F065-CC56-E7BBE2261CDB}"/>
              </a:ext>
            </a:extLst>
          </p:cNvPr>
          <p:cNvSpPr/>
          <p:nvPr/>
        </p:nvSpPr>
        <p:spPr>
          <a:xfrm>
            <a:off x="9065939" y="5035661"/>
            <a:ext cx="669071" cy="595672"/>
          </a:xfrm>
          <a:prstGeom prst="donut">
            <a:avLst>
              <a:gd name="adj" fmla="val 670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Right Arrow 7">
            <a:extLst>
              <a:ext uri="{FF2B5EF4-FFF2-40B4-BE49-F238E27FC236}">
                <a16:creationId xmlns:a16="http://schemas.microsoft.com/office/drawing/2014/main" id="{FBCF6491-D4A5-EF6A-9C30-CDD0F941BB8B}"/>
              </a:ext>
            </a:extLst>
          </p:cNvPr>
          <p:cNvSpPr/>
          <p:nvPr/>
        </p:nvSpPr>
        <p:spPr>
          <a:xfrm rot="18169027">
            <a:off x="4799" y="2507890"/>
            <a:ext cx="582616" cy="328959"/>
          </a:xfrm>
          <a:prstGeom prst="rightArrow">
            <a:avLst>
              <a:gd name="adj1" fmla="val 50000"/>
              <a:gd name="adj2" fmla="val 60976"/>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ight Arrow 8">
            <a:extLst>
              <a:ext uri="{FF2B5EF4-FFF2-40B4-BE49-F238E27FC236}">
                <a16:creationId xmlns:a16="http://schemas.microsoft.com/office/drawing/2014/main" id="{1E903EF8-3121-2D8E-20C1-C174F2073ECF}"/>
              </a:ext>
            </a:extLst>
          </p:cNvPr>
          <p:cNvSpPr/>
          <p:nvPr/>
        </p:nvSpPr>
        <p:spPr>
          <a:xfrm rot="18169027">
            <a:off x="39386" y="4798938"/>
            <a:ext cx="582616" cy="328959"/>
          </a:xfrm>
          <a:prstGeom prst="rightArrow">
            <a:avLst>
              <a:gd name="adj1" fmla="val 50000"/>
              <a:gd name="adj2" fmla="val 60976"/>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ight Arrow 9">
            <a:extLst>
              <a:ext uri="{FF2B5EF4-FFF2-40B4-BE49-F238E27FC236}">
                <a16:creationId xmlns:a16="http://schemas.microsoft.com/office/drawing/2014/main" id="{8F1ADA8F-1578-48A6-4AEF-9D8046B9DB74}"/>
              </a:ext>
            </a:extLst>
          </p:cNvPr>
          <p:cNvSpPr/>
          <p:nvPr/>
        </p:nvSpPr>
        <p:spPr>
          <a:xfrm rot="18169027">
            <a:off x="61852" y="5466854"/>
            <a:ext cx="582616" cy="328959"/>
          </a:xfrm>
          <a:prstGeom prst="rightArrow">
            <a:avLst>
              <a:gd name="adj1" fmla="val 50000"/>
              <a:gd name="adj2" fmla="val 60976"/>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83212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099AA7-4D10-B549-9213-E231A780A5A0}"/>
              </a:ext>
            </a:extLst>
          </p:cNvPr>
          <p:cNvSpPr>
            <a:spLocks noGrp="1"/>
          </p:cNvSpPr>
          <p:nvPr>
            <p:ph type="body" idx="13"/>
          </p:nvPr>
        </p:nvSpPr>
        <p:spPr/>
        <p:txBody>
          <a:bodyPr>
            <a:normAutofit/>
          </a:bodyPr>
          <a:lstStyle/>
          <a:p>
            <a:r>
              <a:rPr lang="en-US" sz="3200" dirty="0"/>
              <a:t>Controlling BP </a:t>
            </a:r>
            <a:r>
              <a:rPr lang="en-US" sz="2400" dirty="0"/>
              <a:t>(&lt;140/&lt;90)</a:t>
            </a:r>
            <a:r>
              <a:rPr lang="en-US" sz="3200" dirty="0"/>
              <a:t>														</a:t>
            </a:r>
            <a:r>
              <a:rPr lang="en-US" sz="3200" b="1" dirty="0">
                <a:solidFill>
                  <a:srgbClr val="FF0000"/>
                </a:solidFill>
              </a:rPr>
              <a:t>3</a:t>
            </a:r>
            <a:endParaRPr lang="en-US" sz="2400" b="1" dirty="0">
              <a:solidFill>
                <a:srgbClr val="FF0000"/>
              </a:solidFill>
            </a:endParaRPr>
          </a:p>
          <a:p>
            <a:r>
              <a:rPr lang="en-US" sz="3200" dirty="0"/>
              <a:t>Diabetes Care – blood sugar control (A1c &lt; 9)*				</a:t>
            </a:r>
            <a:r>
              <a:rPr lang="en-US" sz="3200" b="1" dirty="0">
                <a:solidFill>
                  <a:srgbClr val="FF0000"/>
                </a:solidFill>
              </a:rPr>
              <a:t>3</a:t>
            </a:r>
          </a:p>
          <a:p>
            <a:r>
              <a:rPr lang="en-US" sz="3200" dirty="0"/>
              <a:t>Medication Adherence</a:t>
            </a:r>
          </a:p>
          <a:p>
            <a:pPr lvl="1"/>
            <a:r>
              <a:rPr lang="en-US" sz="2800" dirty="0"/>
              <a:t>For Diabetes (meds other than insulin)									</a:t>
            </a:r>
            <a:r>
              <a:rPr lang="en-US" sz="2800" b="1" dirty="0">
                <a:solidFill>
                  <a:srgbClr val="FF0000"/>
                </a:solidFill>
              </a:rPr>
              <a:t>3</a:t>
            </a:r>
            <a:endParaRPr lang="en-US" sz="2800" dirty="0"/>
          </a:p>
          <a:p>
            <a:pPr lvl="1"/>
            <a:r>
              <a:rPr lang="en-US" sz="2800" dirty="0"/>
              <a:t>For Hypertension (RAS)														</a:t>
            </a:r>
            <a:r>
              <a:rPr lang="en-US" sz="2800" b="1" dirty="0">
                <a:solidFill>
                  <a:srgbClr val="FF0000"/>
                </a:solidFill>
              </a:rPr>
              <a:t>3</a:t>
            </a:r>
            <a:endParaRPr lang="en-US" sz="2800" dirty="0"/>
          </a:p>
          <a:p>
            <a:pPr lvl="1"/>
            <a:r>
              <a:rPr lang="en-US" sz="2800" dirty="0"/>
              <a:t>For Lipids (Statins)																</a:t>
            </a:r>
            <a:r>
              <a:rPr lang="en-US" sz="2800" b="1" dirty="0">
                <a:solidFill>
                  <a:srgbClr val="FF0000"/>
                </a:solidFill>
              </a:rPr>
              <a:t>3</a:t>
            </a:r>
          </a:p>
          <a:p>
            <a:pPr marL="291600" lvl="1" indent="0">
              <a:buNone/>
            </a:pPr>
            <a:r>
              <a:rPr lang="en-US" sz="1800" dirty="0"/>
              <a:t>*varies with ACO or Stars or Commercial insurance</a:t>
            </a:r>
          </a:p>
          <a:p>
            <a:pPr marL="291600" lvl="1" indent="0">
              <a:buNone/>
            </a:pPr>
            <a:endParaRPr lang="en-US" dirty="0"/>
          </a:p>
        </p:txBody>
      </p:sp>
      <p:sp>
        <p:nvSpPr>
          <p:cNvPr id="2" name="Title 1">
            <a:extLst>
              <a:ext uri="{FF2B5EF4-FFF2-40B4-BE49-F238E27FC236}">
                <a16:creationId xmlns:a16="http://schemas.microsoft.com/office/drawing/2014/main" id="{A128EEC9-9046-3345-83FD-AB5E727317D3}"/>
              </a:ext>
            </a:extLst>
          </p:cNvPr>
          <p:cNvSpPr>
            <a:spLocks noGrp="1"/>
          </p:cNvSpPr>
          <p:nvPr>
            <p:ph type="title"/>
          </p:nvPr>
        </p:nvSpPr>
        <p:spPr/>
        <p:txBody>
          <a:bodyPr/>
          <a:lstStyle/>
          <a:p>
            <a:r>
              <a:rPr lang="en-US" dirty="0"/>
              <a:t>Where else to focus our efforts?  2023 Triple Weighted</a:t>
            </a:r>
          </a:p>
        </p:txBody>
      </p:sp>
    </p:spTree>
    <p:extLst>
      <p:ext uri="{BB962C8B-B14F-4D97-AF65-F5344CB8AC3E}">
        <p14:creationId xmlns:p14="http://schemas.microsoft.com/office/powerpoint/2010/main" val="2491593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099AA7-4D10-B549-9213-E231A780A5A0}"/>
              </a:ext>
            </a:extLst>
          </p:cNvPr>
          <p:cNvSpPr>
            <a:spLocks noGrp="1"/>
          </p:cNvSpPr>
          <p:nvPr>
            <p:ph type="body" idx="13"/>
          </p:nvPr>
        </p:nvSpPr>
        <p:spPr/>
        <p:txBody>
          <a:bodyPr>
            <a:normAutofit/>
          </a:bodyPr>
          <a:lstStyle/>
          <a:p>
            <a:r>
              <a:rPr lang="en-US" sz="3200" dirty="0">
                <a:solidFill>
                  <a:srgbClr val="FF0000"/>
                </a:solidFill>
              </a:rPr>
              <a:t>Controlling BP </a:t>
            </a:r>
            <a:r>
              <a:rPr lang="en-US" sz="2400" dirty="0">
                <a:solidFill>
                  <a:srgbClr val="FF0000"/>
                </a:solidFill>
              </a:rPr>
              <a:t>(&lt;140/&lt;90)</a:t>
            </a:r>
            <a:r>
              <a:rPr lang="en-US" sz="3200" b="1" dirty="0">
                <a:solidFill>
                  <a:srgbClr val="FF0000"/>
                </a:solidFill>
              </a:rPr>
              <a:t>	</a:t>
            </a:r>
            <a:r>
              <a:rPr lang="en-US" sz="3200" dirty="0"/>
              <a:t>												</a:t>
            </a:r>
            <a:r>
              <a:rPr lang="en-US" sz="3200" b="1" dirty="0"/>
              <a:t>	</a:t>
            </a:r>
            <a:r>
              <a:rPr lang="en-US" sz="3200" b="1" dirty="0">
                <a:solidFill>
                  <a:srgbClr val="FF0000"/>
                </a:solidFill>
              </a:rPr>
              <a:t>3</a:t>
            </a:r>
            <a:endParaRPr lang="en-US" sz="2400" b="1" dirty="0">
              <a:solidFill>
                <a:srgbClr val="FF0000"/>
              </a:solidFill>
            </a:endParaRPr>
          </a:p>
          <a:p>
            <a:r>
              <a:rPr lang="en-US" sz="3200" dirty="0"/>
              <a:t>Diabetes Care – blood sugar control (A1c &lt; 9)*				</a:t>
            </a:r>
            <a:r>
              <a:rPr lang="en-US" sz="3200" b="1" dirty="0">
                <a:solidFill>
                  <a:srgbClr val="FF0000"/>
                </a:solidFill>
              </a:rPr>
              <a:t>3</a:t>
            </a:r>
          </a:p>
          <a:p>
            <a:r>
              <a:rPr lang="en-US" sz="3200" dirty="0"/>
              <a:t>Medication Adherence</a:t>
            </a:r>
          </a:p>
          <a:p>
            <a:pPr lvl="1"/>
            <a:r>
              <a:rPr lang="en-US" sz="2800" dirty="0"/>
              <a:t>For Diabetes (meds other than insulin)									</a:t>
            </a:r>
            <a:r>
              <a:rPr lang="en-US" sz="2800" b="1" dirty="0">
                <a:solidFill>
                  <a:srgbClr val="FF0000"/>
                </a:solidFill>
              </a:rPr>
              <a:t>3</a:t>
            </a:r>
            <a:endParaRPr lang="en-US" sz="2800" dirty="0"/>
          </a:p>
          <a:p>
            <a:pPr lvl="1"/>
            <a:r>
              <a:rPr lang="en-US" sz="2800" dirty="0"/>
              <a:t>For Hypertension (RAS)														</a:t>
            </a:r>
            <a:r>
              <a:rPr lang="en-US" sz="2800" b="1" dirty="0">
                <a:solidFill>
                  <a:srgbClr val="FF0000"/>
                </a:solidFill>
              </a:rPr>
              <a:t>3</a:t>
            </a:r>
            <a:endParaRPr lang="en-US" sz="2800" dirty="0"/>
          </a:p>
          <a:p>
            <a:pPr lvl="1"/>
            <a:r>
              <a:rPr lang="en-US" sz="2800" dirty="0"/>
              <a:t>For Lipids (Statins)																</a:t>
            </a:r>
            <a:r>
              <a:rPr lang="en-US" sz="2800" b="1" dirty="0">
                <a:solidFill>
                  <a:srgbClr val="FF0000"/>
                </a:solidFill>
              </a:rPr>
              <a:t>3</a:t>
            </a:r>
          </a:p>
          <a:p>
            <a:pPr marL="291600" lvl="1" indent="0">
              <a:buNone/>
            </a:pPr>
            <a:r>
              <a:rPr lang="en-US" sz="1800" dirty="0"/>
              <a:t>*varies with ACO or Stars or Commercial insurance</a:t>
            </a:r>
          </a:p>
          <a:p>
            <a:pPr marL="291600" lvl="1" indent="0">
              <a:buNone/>
            </a:pPr>
            <a:endParaRPr lang="en-US" dirty="0"/>
          </a:p>
        </p:txBody>
      </p:sp>
      <p:sp>
        <p:nvSpPr>
          <p:cNvPr id="2" name="Title 1">
            <a:extLst>
              <a:ext uri="{FF2B5EF4-FFF2-40B4-BE49-F238E27FC236}">
                <a16:creationId xmlns:a16="http://schemas.microsoft.com/office/drawing/2014/main" id="{A128EEC9-9046-3345-83FD-AB5E727317D3}"/>
              </a:ext>
            </a:extLst>
          </p:cNvPr>
          <p:cNvSpPr>
            <a:spLocks noGrp="1"/>
          </p:cNvSpPr>
          <p:nvPr>
            <p:ph type="title"/>
          </p:nvPr>
        </p:nvSpPr>
        <p:spPr/>
        <p:txBody>
          <a:bodyPr/>
          <a:lstStyle/>
          <a:p>
            <a:r>
              <a:rPr lang="en-US" dirty="0"/>
              <a:t>Where else to focus our efforts?  2023 Triple Weighted</a:t>
            </a:r>
          </a:p>
        </p:txBody>
      </p:sp>
    </p:spTree>
    <p:extLst>
      <p:ext uri="{BB962C8B-B14F-4D97-AF65-F5344CB8AC3E}">
        <p14:creationId xmlns:p14="http://schemas.microsoft.com/office/powerpoint/2010/main" val="2634122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099AA7-4D10-B549-9213-E231A780A5A0}"/>
              </a:ext>
            </a:extLst>
          </p:cNvPr>
          <p:cNvSpPr>
            <a:spLocks noGrp="1"/>
          </p:cNvSpPr>
          <p:nvPr>
            <p:ph type="body" idx="13"/>
          </p:nvPr>
        </p:nvSpPr>
        <p:spPr/>
        <p:txBody>
          <a:bodyPr>
            <a:normAutofit/>
          </a:bodyPr>
          <a:lstStyle/>
          <a:p>
            <a:r>
              <a:rPr lang="en-US" sz="3200" dirty="0"/>
              <a:t>Controlling BP </a:t>
            </a:r>
            <a:r>
              <a:rPr lang="en-US" sz="2400" dirty="0"/>
              <a:t>(&lt;140/&lt;90)</a:t>
            </a:r>
            <a:r>
              <a:rPr lang="en-US" sz="3200" dirty="0"/>
              <a:t>														</a:t>
            </a:r>
            <a:r>
              <a:rPr lang="en-US" sz="3200" b="1" dirty="0">
                <a:solidFill>
                  <a:srgbClr val="FF0000"/>
                </a:solidFill>
              </a:rPr>
              <a:t>3</a:t>
            </a:r>
            <a:endParaRPr lang="en-US" sz="2400" b="1" dirty="0">
              <a:solidFill>
                <a:srgbClr val="FF0000"/>
              </a:solidFill>
            </a:endParaRPr>
          </a:p>
          <a:p>
            <a:r>
              <a:rPr lang="en-US" sz="3200" dirty="0">
                <a:solidFill>
                  <a:srgbClr val="FF0000"/>
                </a:solidFill>
              </a:rPr>
              <a:t>Diabetes Care – blood sugar control (A1c &lt; 9)*</a:t>
            </a:r>
            <a:r>
              <a:rPr lang="en-US" sz="3200" dirty="0"/>
              <a:t>				</a:t>
            </a:r>
            <a:r>
              <a:rPr lang="en-US" sz="3200" b="1" dirty="0">
                <a:solidFill>
                  <a:srgbClr val="FF0000"/>
                </a:solidFill>
              </a:rPr>
              <a:t>3</a:t>
            </a:r>
          </a:p>
          <a:p>
            <a:r>
              <a:rPr lang="en-US" sz="3200" dirty="0"/>
              <a:t>Medication Adherence</a:t>
            </a:r>
          </a:p>
          <a:p>
            <a:pPr lvl="1"/>
            <a:r>
              <a:rPr lang="en-US" sz="2800" dirty="0"/>
              <a:t>For Diabetes (meds other than insulin)									</a:t>
            </a:r>
            <a:r>
              <a:rPr lang="en-US" sz="2800" b="1" dirty="0">
                <a:solidFill>
                  <a:srgbClr val="FF0000"/>
                </a:solidFill>
              </a:rPr>
              <a:t>3</a:t>
            </a:r>
            <a:endParaRPr lang="en-US" sz="2800" dirty="0"/>
          </a:p>
          <a:p>
            <a:pPr lvl="1"/>
            <a:r>
              <a:rPr lang="en-US" sz="2800" dirty="0"/>
              <a:t>For Hypertension (RAS)														</a:t>
            </a:r>
            <a:r>
              <a:rPr lang="en-US" sz="2800" b="1" dirty="0">
                <a:solidFill>
                  <a:srgbClr val="FF0000"/>
                </a:solidFill>
              </a:rPr>
              <a:t>3</a:t>
            </a:r>
            <a:endParaRPr lang="en-US" sz="2800" dirty="0"/>
          </a:p>
          <a:p>
            <a:pPr lvl="1"/>
            <a:r>
              <a:rPr lang="en-US" sz="2800" dirty="0"/>
              <a:t>For Lipids (Statins)																</a:t>
            </a:r>
            <a:r>
              <a:rPr lang="en-US" sz="2800" b="1" dirty="0">
                <a:solidFill>
                  <a:srgbClr val="FF0000"/>
                </a:solidFill>
              </a:rPr>
              <a:t>3</a:t>
            </a:r>
          </a:p>
          <a:p>
            <a:pPr marL="291600" lvl="1" indent="0">
              <a:buNone/>
            </a:pPr>
            <a:r>
              <a:rPr lang="en-US" sz="1800" dirty="0"/>
              <a:t>*varies with ACO or Stars or Commercial insurance</a:t>
            </a:r>
          </a:p>
          <a:p>
            <a:pPr marL="291600" lvl="1" indent="0">
              <a:buNone/>
            </a:pPr>
            <a:endParaRPr lang="en-US" dirty="0"/>
          </a:p>
        </p:txBody>
      </p:sp>
      <p:sp>
        <p:nvSpPr>
          <p:cNvPr id="2" name="Title 1">
            <a:extLst>
              <a:ext uri="{FF2B5EF4-FFF2-40B4-BE49-F238E27FC236}">
                <a16:creationId xmlns:a16="http://schemas.microsoft.com/office/drawing/2014/main" id="{A128EEC9-9046-3345-83FD-AB5E727317D3}"/>
              </a:ext>
            </a:extLst>
          </p:cNvPr>
          <p:cNvSpPr>
            <a:spLocks noGrp="1"/>
          </p:cNvSpPr>
          <p:nvPr>
            <p:ph type="title"/>
          </p:nvPr>
        </p:nvSpPr>
        <p:spPr/>
        <p:txBody>
          <a:bodyPr/>
          <a:lstStyle/>
          <a:p>
            <a:r>
              <a:rPr lang="en-US" dirty="0"/>
              <a:t>Where else to focus our efforts?  2023 Triple Weighted</a:t>
            </a:r>
          </a:p>
        </p:txBody>
      </p:sp>
    </p:spTree>
    <p:extLst>
      <p:ext uri="{BB962C8B-B14F-4D97-AF65-F5344CB8AC3E}">
        <p14:creationId xmlns:p14="http://schemas.microsoft.com/office/powerpoint/2010/main" val="37956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754C708-1494-364D-A68F-11806A72D9EE}"/>
              </a:ext>
            </a:extLst>
          </p:cNvPr>
          <p:cNvSpPr>
            <a:spLocks noGrp="1"/>
          </p:cNvSpPr>
          <p:nvPr>
            <p:ph type="body" idx="13"/>
          </p:nvPr>
        </p:nvSpPr>
        <p:spPr/>
        <p:txBody>
          <a:bodyPr>
            <a:normAutofit/>
          </a:bodyPr>
          <a:lstStyle/>
          <a:p>
            <a:pPr marL="0" indent="0" algn="ctr">
              <a:buNone/>
            </a:pPr>
            <a:endParaRPr lang="en-US" sz="5400" b="1" dirty="0"/>
          </a:p>
          <a:p>
            <a:pPr marL="0" indent="0" algn="ctr">
              <a:buNone/>
            </a:pPr>
            <a:r>
              <a:rPr lang="en-US" sz="4800" b="1" dirty="0"/>
              <a:t>Population Health Management:       It’s More Than Just Seeing Patients</a:t>
            </a:r>
            <a:endParaRPr lang="en-US" sz="4800" dirty="0"/>
          </a:p>
        </p:txBody>
      </p:sp>
      <p:sp>
        <p:nvSpPr>
          <p:cNvPr id="2" name="Title 1">
            <a:extLst>
              <a:ext uri="{FF2B5EF4-FFF2-40B4-BE49-F238E27FC236}">
                <a16:creationId xmlns:a16="http://schemas.microsoft.com/office/drawing/2014/main" id="{DDCB4761-8C37-7465-3F71-DC091B9CD97F}"/>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3678824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099AA7-4D10-B549-9213-E231A780A5A0}"/>
              </a:ext>
            </a:extLst>
          </p:cNvPr>
          <p:cNvSpPr>
            <a:spLocks noGrp="1"/>
          </p:cNvSpPr>
          <p:nvPr>
            <p:ph type="body" idx="13"/>
          </p:nvPr>
        </p:nvSpPr>
        <p:spPr/>
        <p:txBody>
          <a:bodyPr>
            <a:normAutofit/>
          </a:bodyPr>
          <a:lstStyle/>
          <a:p>
            <a:r>
              <a:rPr lang="en-US" sz="3200" dirty="0"/>
              <a:t>Controlling BP </a:t>
            </a:r>
            <a:r>
              <a:rPr lang="en-US" sz="2400" dirty="0"/>
              <a:t>(&lt;140/&lt;90)</a:t>
            </a:r>
            <a:r>
              <a:rPr lang="en-US" sz="3200" dirty="0"/>
              <a:t>														</a:t>
            </a:r>
            <a:r>
              <a:rPr lang="en-US" sz="3200" b="1" dirty="0">
                <a:solidFill>
                  <a:srgbClr val="FF0000"/>
                </a:solidFill>
              </a:rPr>
              <a:t>3</a:t>
            </a:r>
            <a:endParaRPr lang="en-US" sz="2400" b="1" dirty="0">
              <a:solidFill>
                <a:srgbClr val="FF0000"/>
              </a:solidFill>
            </a:endParaRPr>
          </a:p>
          <a:p>
            <a:r>
              <a:rPr lang="en-US" sz="3200" dirty="0"/>
              <a:t>Diabetes Care – blood sugar control (A1c &lt; 9)*				</a:t>
            </a:r>
            <a:r>
              <a:rPr lang="en-US" sz="3200" b="1" dirty="0">
                <a:solidFill>
                  <a:srgbClr val="FF0000"/>
                </a:solidFill>
              </a:rPr>
              <a:t>3</a:t>
            </a:r>
          </a:p>
          <a:p>
            <a:r>
              <a:rPr lang="en-US" sz="3200" dirty="0">
                <a:solidFill>
                  <a:srgbClr val="FF0000"/>
                </a:solidFill>
              </a:rPr>
              <a:t>Medication Adherence (80%)</a:t>
            </a:r>
          </a:p>
          <a:p>
            <a:pPr lvl="1"/>
            <a:r>
              <a:rPr lang="en-US" sz="2800" dirty="0"/>
              <a:t>For Diabetes (meds other than insulin)									</a:t>
            </a:r>
            <a:r>
              <a:rPr lang="en-US" sz="2800" b="1" dirty="0">
                <a:solidFill>
                  <a:srgbClr val="FF0000"/>
                </a:solidFill>
              </a:rPr>
              <a:t>3</a:t>
            </a:r>
            <a:endParaRPr lang="en-US" sz="2800" dirty="0"/>
          </a:p>
          <a:p>
            <a:pPr lvl="1"/>
            <a:r>
              <a:rPr lang="en-US" sz="2800" dirty="0"/>
              <a:t>For Hypertension (RAS)														</a:t>
            </a:r>
            <a:r>
              <a:rPr lang="en-US" sz="2800" b="1" dirty="0">
                <a:solidFill>
                  <a:srgbClr val="FF0000"/>
                </a:solidFill>
              </a:rPr>
              <a:t>3</a:t>
            </a:r>
            <a:endParaRPr lang="en-US" sz="2800" dirty="0"/>
          </a:p>
          <a:p>
            <a:pPr lvl="1"/>
            <a:r>
              <a:rPr lang="en-US" sz="2800" dirty="0"/>
              <a:t>For Lipids (Statins)																</a:t>
            </a:r>
            <a:r>
              <a:rPr lang="en-US" sz="2800" b="1" dirty="0">
                <a:solidFill>
                  <a:srgbClr val="FF0000"/>
                </a:solidFill>
              </a:rPr>
              <a:t>3</a:t>
            </a:r>
          </a:p>
          <a:p>
            <a:pPr marL="291600" lvl="1" indent="0">
              <a:buNone/>
            </a:pPr>
            <a:r>
              <a:rPr lang="en-US" sz="1800" dirty="0"/>
              <a:t>*varies with ACO or Stars or Commercial insurance</a:t>
            </a:r>
          </a:p>
          <a:p>
            <a:pPr marL="291600" lvl="1" indent="0">
              <a:buNone/>
            </a:pPr>
            <a:endParaRPr lang="en-US" dirty="0"/>
          </a:p>
        </p:txBody>
      </p:sp>
      <p:sp>
        <p:nvSpPr>
          <p:cNvPr id="2" name="Title 1">
            <a:extLst>
              <a:ext uri="{FF2B5EF4-FFF2-40B4-BE49-F238E27FC236}">
                <a16:creationId xmlns:a16="http://schemas.microsoft.com/office/drawing/2014/main" id="{A128EEC9-9046-3345-83FD-AB5E727317D3}"/>
              </a:ext>
            </a:extLst>
          </p:cNvPr>
          <p:cNvSpPr>
            <a:spLocks noGrp="1"/>
          </p:cNvSpPr>
          <p:nvPr>
            <p:ph type="title"/>
          </p:nvPr>
        </p:nvSpPr>
        <p:spPr/>
        <p:txBody>
          <a:bodyPr/>
          <a:lstStyle/>
          <a:p>
            <a:r>
              <a:rPr lang="en-US" dirty="0"/>
              <a:t>Where else to focus our efforts?  2023 Triple Weighted</a:t>
            </a:r>
          </a:p>
        </p:txBody>
      </p:sp>
    </p:spTree>
    <p:extLst>
      <p:ext uri="{BB962C8B-B14F-4D97-AF65-F5344CB8AC3E}">
        <p14:creationId xmlns:p14="http://schemas.microsoft.com/office/powerpoint/2010/main" val="2913066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099AA7-4D10-B549-9213-E231A780A5A0}"/>
              </a:ext>
            </a:extLst>
          </p:cNvPr>
          <p:cNvSpPr>
            <a:spLocks noGrp="1"/>
          </p:cNvSpPr>
          <p:nvPr>
            <p:ph type="body" idx="13"/>
          </p:nvPr>
        </p:nvSpPr>
        <p:spPr/>
        <p:txBody>
          <a:bodyPr>
            <a:normAutofit/>
          </a:bodyPr>
          <a:lstStyle/>
          <a:p>
            <a:r>
              <a:rPr lang="en-US" sz="3200" dirty="0"/>
              <a:t>Controlling BP </a:t>
            </a:r>
            <a:r>
              <a:rPr lang="en-US" sz="2400" dirty="0"/>
              <a:t>(&lt;140/&lt;90)</a:t>
            </a:r>
            <a:r>
              <a:rPr lang="en-US" sz="3200" dirty="0"/>
              <a:t>														</a:t>
            </a:r>
            <a:r>
              <a:rPr lang="en-US" sz="3200" b="1" dirty="0">
                <a:solidFill>
                  <a:srgbClr val="FF0000"/>
                </a:solidFill>
              </a:rPr>
              <a:t>3</a:t>
            </a:r>
            <a:endParaRPr lang="en-US" sz="2400" b="1" dirty="0">
              <a:solidFill>
                <a:srgbClr val="FF0000"/>
              </a:solidFill>
            </a:endParaRPr>
          </a:p>
          <a:p>
            <a:r>
              <a:rPr lang="en-US" sz="3200" dirty="0"/>
              <a:t>Diabetes Care – blood sugar control (A1c &lt; 9)*				</a:t>
            </a:r>
            <a:r>
              <a:rPr lang="en-US" sz="3200" b="1" dirty="0">
                <a:solidFill>
                  <a:srgbClr val="FF0000"/>
                </a:solidFill>
              </a:rPr>
              <a:t>3</a:t>
            </a:r>
          </a:p>
          <a:p>
            <a:r>
              <a:rPr lang="en-US" sz="3200" dirty="0"/>
              <a:t>Medication Adherence</a:t>
            </a:r>
          </a:p>
          <a:p>
            <a:pPr lvl="1"/>
            <a:r>
              <a:rPr lang="en-US" sz="2800" dirty="0"/>
              <a:t>For Diabetes (meds other than insulin)									</a:t>
            </a:r>
            <a:r>
              <a:rPr lang="en-US" sz="2800" b="1" dirty="0">
                <a:solidFill>
                  <a:srgbClr val="FF0000"/>
                </a:solidFill>
              </a:rPr>
              <a:t>3</a:t>
            </a:r>
            <a:endParaRPr lang="en-US" sz="2800" dirty="0"/>
          </a:p>
          <a:p>
            <a:pPr lvl="1"/>
            <a:r>
              <a:rPr lang="en-US" sz="2800" dirty="0"/>
              <a:t>For Hypertension (RAS)														</a:t>
            </a:r>
            <a:r>
              <a:rPr lang="en-US" sz="2800" b="1" dirty="0">
                <a:solidFill>
                  <a:srgbClr val="FF0000"/>
                </a:solidFill>
              </a:rPr>
              <a:t>3</a:t>
            </a:r>
            <a:endParaRPr lang="en-US" sz="2800" dirty="0"/>
          </a:p>
          <a:p>
            <a:pPr lvl="1"/>
            <a:r>
              <a:rPr lang="en-US" sz="2800" dirty="0"/>
              <a:t>For Lipids (Statins)																</a:t>
            </a:r>
            <a:r>
              <a:rPr lang="en-US" sz="2800" b="1" dirty="0">
                <a:solidFill>
                  <a:srgbClr val="FF0000"/>
                </a:solidFill>
              </a:rPr>
              <a:t>3</a:t>
            </a:r>
          </a:p>
          <a:p>
            <a:pPr marL="291600" lvl="1" indent="0">
              <a:buNone/>
            </a:pPr>
            <a:r>
              <a:rPr lang="en-US" sz="1800" dirty="0"/>
              <a:t>*varies with ACO or Stars or Commercial insurance</a:t>
            </a:r>
          </a:p>
          <a:p>
            <a:pPr marL="291600" lvl="1" indent="0">
              <a:buNone/>
            </a:pPr>
            <a:endParaRPr lang="en-US" dirty="0"/>
          </a:p>
        </p:txBody>
      </p:sp>
      <p:sp>
        <p:nvSpPr>
          <p:cNvPr id="2" name="Title 1">
            <a:extLst>
              <a:ext uri="{FF2B5EF4-FFF2-40B4-BE49-F238E27FC236}">
                <a16:creationId xmlns:a16="http://schemas.microsoft.com/office/drawing/2014/main" id="{A128EEC9-9046-3345-83FD-AB5E727317D3}"/>
              </a:ext>
            </a:extLst>
          </p:cNvPr>
          <p:cNvSpPr>
            <a:spLocks noGrp="1"/>
          </p:cNvSpPr>
          <p:nvPr>
            <p:ph type="title"/>
          </p:nvPr>
        </p:nvSpPr>
        <p:spPr/>
        <p:txBody>
          <a:bodyPr/>
          <a:lstStyle/>
          <a:p>
            <a:r>
              <a:rPr lang="en-US" dirty="0"/>
              <a:t>Where else to focus our efforts?  2023 Triple Weighted</a:t>
            </a:r>
          </a:p>
        </p:txBody>
      </p:sp>
    </p:spTree>
    <p:extLst>
      <p:ext uri="{BB962C8B-B14F-4D97-AF65-F5344CB8AC3E}">
        <p14:creationId xmlns:p14="http://schemas.microsoft.com/office/powerpoint/2010/main" val="4157557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31A671-5721-6344-A80F-E349FAAB9731}"/>
              </a:ext>
            </a:extLst>
          </p:cNvPr>
          <p:cNvSpPr>
            <a:spLocks noGrp="1"/>
          </p:cNvSpPr>
          <p:nvPr>
            <p:ph type="body" idx="13"/>
          </p:nvPr>
        </p:nvSpPr>
        <p:spPr>
          <a:xfrm>
            <a:off x="444028" y="1185547"/>
            <a:ext cx="11281628" cy="5087414"/>
          </a:xfrm>
        </p:spPr>
        <p:txBody>
          <a:bodyPr>
            <a:normAutofit lnSpcReduction="10000"/>
          </a:bodyPr>
          <a:lstStyle/>
          <a:p>
            <a:r>
              <a:rPr lang="en-US" dirty="0"/>
              <a:t>Social determinants are the complex circumstances into which individuals are born and live that impact their health. </a:t>
            </a:r>
          </a:p>
          <a:p>
            <a:pPr lvl="1"/>
            <a:r>
              <a:rPr lang="en-US" dirty="0"/>
              <a:t>Include intangible factors such as political, socioeconomic, and cultural constructs, as well as place-based conditions including accessible healthcare and education systems, safe environmental conditions, well-designed neighborhoods, and availability of healthy food.</a:t>
            </a:r>
          </a:p>
          <a:p>
            <a:pPr lvl="1"/>
            <a:r>
              <a:rPr lang="en-US" dirty="0"/>
              <a:t>Indicators that patients may need added services to optimize healthcare and garner improved health outcomes – risk stratification</a:t>
            </a:r>
          </a:p>
          <a:p>
            <a:r>
              <a:rPr lang="en-US" dirty="0"/>
              <a:t>Capturing these on claims during an encounter are starting to be incentivized by some</a:t>
            </a:r>
          </a:p>
          <a:p>
            <a:r>
              <a:rPr lang="en-US" dirty="0"/>
              <a:t>Medicaid now, but these measures have impact on population health management ... expect they will grow in importance. (2024….?)</a:t>
            </a:r>
          </a:p>
          <a:p>
            <a:pPr lvl="1"/>
            <a:endParaRPr lang="en-US" b="1" dirty="0"/>
          </a:p>
          <a:p>
            <a:endParaRPr lang="en-US" dirty="0"/>
          </a:p>
        </p:txBody>
      </p:sp>
      <p:sp>
        <p:nvSpPr>
          <p:cNvPr id="2" name="Title 1">
            <a:extLst>
              <a:ext uri="{FF2B5EF4-FFF2-40B4-BE49-F238E27FC236}">
                <a16:creationId xmlns:a16="http://schemas.microsoft.com/office/drawing/2014/main" id="{4DC1A21A-86A2-E049-AE2A-B810D69AA54C}"/>
              </a:ext>
            </a:extLst>
          </p:cNvPr>
          <p:cNvSpPr>
            <a:spLocks noGrp="1"/>
          </p:cNvSpPr>
          <p:nvPr>
            <p:ph type="title"/>
          </p:nvPr>
        </p:nvSpPr>
        <p:spPr>
          <a:xfrm>
            <a:off x="97572" y="585039"/>
            <a:ext cx="12017829" cy="624912"/>
          </a:xfrm>
        </p:spPr>
        <p:txBody>
          <a:bodyPr/>
          <a:lstStyle/>
          <a:p>
            <a:r>
              <a:rPr lang="en-US" dirty="0"/>
              <a:t>Social Determinants of Health:  Key Driver of Healthcare Cost</a:t>
            </a:r>
          </a:p>
        </p:txBody>
      </p:sp>
    </p:spTree>
    <p:extLst>
      <p:ext uri="{BB962C8B-B14F-4D97-AF65-F5344CB8AC3E}">
        <p14:creationId xmlns:p14="http://schemas.microsoft.com/office/powerpoint/2010/main" val="1571109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par>
                                <p:cTn id="21" presetID="9"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B84DB1-7290-D54B-BE6E-455D249749E9}"/>
              </a:ext>
            </a:extLst>
          </p:cNvPr>
          <p:cNvSpPr>
            <a:spLocks noGrp="1"/>
          </p:cNvSpPr>
          <p:nvPr>
            <p:ph type="body" idx="13"/>
          </p:nvPr>
        </p:nvSpPr>
        <p:spPr/>
        <p:txBody>
          <a:bodyPr>
            <a:normAutofit fontScale="85000" lnSpcReduction="20000"/>
          </a:bodyPr>
          <a:lstStyle/>
          <a:p>
            <a:r>
              <a:rPr lang="en-US" dirty="0"/>
              <a:t>Education</a:t>
            </a:r>
          </a:p>
          <a:p>
            <a:pPr lvl="1"/>
            <a:r>
              <a:rPr lang="en-US" dirty="0"/>
              <a:t>Z550 (Illiteracy and low-level literacy)</a:t>
            </a:r>
          </a:p>
          <a:p>
            <a:r>
              <a:rPr lang="en-US" dirty="0"/>
              <a:t>Employment</a:t>
            </a:r>
          </a:p>
          <a:p>
            <a:pPr lvl="1"/>
            <a:r>
              <a:rPr lang="en-US" dirty="0"/>
              <a:t>Z56.0 (Unemployment, unspecified),  Z56.2 (Threat of job loss),  Z56.3 (Stressful work schedule)</a:t>
            </a:r>
          </a:p>
          <a:p>
            <a:r>
              <a:rPr lang="en-US" dirty="0"/>
              <a:t>Family and Social Support</a:t>
            </a:r>
          </a:p>
          <a:p>
            <a:pPr lvl="1"/>
            <a:r>
              <a:rPr lang="en-US" dirty="0"/>
              <a:t>Z630 (Prob in relationship with spouse/partner), Z633.1 (Family member absence due to military deployment), Z636 (Dependent relative needing care at home)</a:t>
            </a:r>
          </a:p>
          <a:p>
            <a:r>
              <a:rPr lang="en-US" dirty="0"/>
              <a:t>Housing issues …</a:t>
            </a:r>
          </a:p>
          <a:p>
            <a:r>
              <a:rPr lang="en-US" dirty="0"/>
              <a:t>Experiences with crime …</a:t>
            </a:r>
          </a:p>
          <a:p>
            <a:r>
              <a:rPr lang="en-US" dirty="0"/>
              <a:t>Occupational exposures …</a:t>
            </a:r>
          </a:p>
          <a:p>
            <a:r>
              <a:rPr lang="en-US" dirty="0"/>
              <a:t>Stress …</a:t>
            </a:r>
          </a:p>
          <a:p>
            <a:r>
              <a:rPr lang="en-US" dirty="0"/>
              <a:t>Social environment difficulties …</a:t>
            </a:r>
          </a:p>
          <a:p>
            <a:r>
              <a:rPr lang="en-US" dirty="0"/>
              <a:t>Upbringing …</a:t>
            </a:r>
          </a:p>
          <a:p>
            <a:endParaRPr lang="en-US" dirty="0"/>
          </a:p>
        </p:txBody>
      </p:sp>
      <p:sp>
        <p:nvSpPr>
          <p:cNvPr id="2" name="Title 1">
            <a:extLst>
              <a:ext uri="{FF2B5EF4-FFF2-40B4-BE49-F238E27FC236}">
                <a16:creationId xmlns:a16="http://schemas.microsoft.com/office/drawing/2014/main" id="{389195B6-3C58-5344-B84E-7F22611FD649}"/>
              </a:ext>
            </a:extLst>
          </p:cNvPr>
          <p:cNvSpPr>
            <a:spLocks noGrp="1"/>
          </p:cNvSpPr>
          <p:nvPr>
            <p:ph type="title"/>
          </p:nvPr>
        </p:nvSpPr>
        <p:spPr/>
        <p:txBody>
          <a:bodyPr/>
          <a:lstStyle/>
          <a:p>
            <a:r>
              <a:rPr lang="en-US" dirty="0"/>
              <a:t>Some Social Determinants of Health (SDOH) Codes</a:t>
            </a:r>
          </a:p>
        </p:txBody>
      </p:sp>
    </p:spTree>
    <p:extLst>
      <p:ext uri="{BB962C8B-B14F-4D97-AF65-F5344CB8AC3E}">
        <p14:creationId xmlns:p14="http://schemas.microsoft.com/office/powerpoint/2010/main" val="268155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ssolve">
                                      <p:cBhvr>
                                        <p:cTn id="16" dur="500"/>
                                        <p:tgtEl>
                                          <p:spTgt spid="3">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ssolve">
                                      <p:cBhvr>
                                        <p:cTn id="19" dur="500"/>
                                        <p:tgtEl>
                                          <p:spTgt spid="3">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par>
                                <p:cTn id="28" presetID="9" presetClass="entr" presetSubtype="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dissolve">
                                      <p:cBhvr>
                                        <p:cTn id="30" dur="500"/>
                                        <p:tgtEl>
                                          <p:spTgt spid="3">
                                            <p:txEl>
                                              <p:pRg st="7" end="7"/>
                                            </p:txEl>
                                          </p:spTgt>
                                        </p:tgtEl>
                                      </p:cBhvr>
                                    </p:animEffect>
                                  </p:childTnLst>
                                </p:cTn>
                              </p:par>
                              <p:par>
                                <p:cTn id="31" presetID="9"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dissolve">
                                      <p:cBhvr>
                                        <p:cTn id="33" dur="500"/>
                                        <p:tgtEl>
                                          <p:spTgt spid="3">
                                            <p:txEl>
                                              <p:pRg st="8" end="8"/>
                                            </p:txEl>
                                          </p:spTgt>
                                        </p:tgtEl>
                                      </p:cBhvr>
                                    </p:animEffect>
                                  </p:childTnLst>
                                </p:cTn>
                              </p:par>
                              <p:par>
                                <p:cTn id="34" presetID="9" presetClass="entr" presetSubtype="0"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dissolve">
                                      <p:cBhvr>
                                        <p:cTn id="36" dur="500"/>
                                        <p:tgtEl>
                                          <p:spTgt spid="3">
                                            <p:txEl>
                                              <p:pRg st="9" end="9"/>
                                            </p:txEl>
                                          </p:spTgt>
                                        </p:tgtEl>
                                      </p:cBhvr>
                                    </p:animEffect>
                                  </p:childTnLst>
                                </p:cTn>
                              </p:par>
                              <p:par>
                                <p:cTn id="37" presetID="9" presetClass="entr" presetSubtype="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dissolve">
                                      <p:cBhvr>
                                        <p:cTn id="39" dur="500"/>
                                        <p:tgtEl>
                                          <p:spTgt spid="3">
                                            <p:txEl>
                                              <p:pRg st="10" end="10"/>
                                            </p:txEl>
                                          </p:spTgt>
                                        </p:tgtEl>
                                      </p:cBhvr>
                                    </p:animEffect>
                                  </p:childTnLst>
                                </p:cTn>
                              </p:par>
                              <p:par>
                                <p:cTn id="40" presetID="9" presetClass="entr" presetSubtype="0" fill="hold" nodeType="with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dissolve">
                                      <p:cBhvr>
                                        <p:cTn id="4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B84DB1-7290-D54B-BE6E-455D249749E9}"/>
              </a:ext>
            </a:extLst>
          </p:cNvPr>
          <p:cNvSpPr>
            <a:spLocks noGrp="1"/>
          </p:cNvSpPr>
          <p:nvPr>
            <p:ph type="body" idx="13"/>
          </p:nvPr>
        </p:nvSpPr>
        <p:spPr/>
        <p:txBody>
          <a:bodyPr>
            <a:normAutofit fontScale="85000" lnSpcReduction="20000"/>
          </a:bodyPr>
          <a:lstStyle/>
          <a:p>
            <a:r>
              <a:rPr lang="en-US" dirty="0"/>
              <a:t>Education</a:t>
            </a:r>
          </a:p>
          <a:p>
            <a:pPr lvl="1"/>
            <a:r>
              <a:rPr lang="en-US" dirty="0"/>
              <a:t>Z550 (Illiteracy and low-level literacy)</a:t>
            </a:r>
          </a:p>
          <a:p>
            <a:r>
              <a:rPr lang="en-US" dirty="0"/>
              <a:t>Employment</a:t>
            </a:r>
          </a:p>
          <a:p>
            <a:pPr lvl="1"/>
            <a:r>
              <a:rPr lang="en-US" dirty="0"/>
              <a:t>Z56.0 (Unemployment, unspecified),  Z56.2 (Threat of job loss),  Z56.3 (Stressful work schedule)</a:t>
            </a:r>
          </a:p>
          <a:p>
            <a:r>
              <a:rPr lang="en-US" dirty="0"/>
              <a:t>Family and Social Support</a:t>
            </a:r>
          </a:p>
          <a:p>
            <a:pPr lvl="1"/>
            <a:r>
              <a:rPr lang="en-US" dirty="0"/>
              <a:t>Z630 (Prob in relationship with spouse/partner), Z633.1 (Family member absence due to military deployment), Z636 (Dependent relative needing care at home)</a:t>
            </a:r>
          </a:p>
          <a:p>
            <a:r>
              <a:rPr lang="en-US" dirty="0"/>
              <a:t>Housing issues …</a:t>
            </a:r>
          </a:p>
          <a:p>
            <a:r>
              <a:rPr lang="en-US" dirty="0"/>
              <a:t>Experiences with crime …</a:t>
            </a:r>
          </a:p>
          <a:p>
            <a:r>
              <a:rPr lang="en-US" dirty="0"/>
              <a:t>Occupational exposures …</a:t>
            </a:r>
          </a:p>
          <a:p>
            <a:r>
              <a:rPr lang="en-US" dirty="0"/>
              <a:t>Stress …</a:t>
            </a:r>
          </a:p>
          <a:p>
            <a:r>
              <a:rPr lang="en-US" dirty="0"/>
              <a:t>Social environment difficulties …</a:t>
            </a:r>
          </a:p>
          <a:p>
            <a:r>
              <a:rPr lang="en-US" dirty="0"/>
              <a:t>Upbringing …</a:t>
            </a:r>
          </a:p>
          <a:p>
            <a:endParaRPr lang="en-US" dirty="0"/>
          </a:p>
        </p:txBody>
      </p:sp>
      <p:sp>
        <p:nvSpPr>
          <p:cNvPr id="2" name="Title 1">
            <a:extLst>
              <a:ext uri="{FF2B5EF4-FFF2-40B4-BE49-F238E27FC236}">
                <a16:creationId xmlns:a16="http://schemas.microsoft.com/office/drawing/2014/main" id="{389195B6-3C58-5344-B84E-7F22611FD649}"/>
              </a:ext>
            </a:extLst>
          </p:cNvPr>
          <p:cNvSpPr>
            <a:spLocks noGrp="1"/>
          </p:cNvSpPr>
          <p:nvPr>
            <p:ph type="title"/>
          </p:nvPr>
        </p:nvSpPr>
        <p:spPr/>
        <p:txBody>
          <a:bodyPr/>
          <a:lstStyle/>
          <a:p>
            <a:r>
              <a:rPr lang="en-US" dirty="0"/>
              <a:t>Some Social Determinants of Health (SDOH) Codes</a:t>
            </a:r>
          </a:p>
        </p:txBody>
      </p:sp>
      <p:sp>
        <p:nvSpPr>
          <p:cNvPr id="4" name="TextBox 3">
            <a:extLst>
              <a:ext uri="{FF2B5EF4-FFF2-40B4-BE49-F238E27FC236}">
                <a16:creationId xmlns:a16="http://schemas.microsoft.com/office/drawing/2014/main" id="{B29A383D-7190-1510-D833-3D26D2BBAE45}"/>
              </a:ext>
            </a:extLst>
          </p:cNvPr>
          <p:cNvSpPr txBox="1"/>
          <p:nvPr/>
        </p:nvSpPr>
        <p:spPr>
          <a:xfrm>
            <a:off x="5239657" y="3991429"/>
            <a:ext cx="5762172" cy="2123658"/>
          </a:xfrm>
          <a:prstGeom prst="rect">
            <a:avLst/>
          </a:prstGeom>
          <a:noFill/>
        </p:spPr>
        <p:txBody>
          <a:bodyPr wrap="square" rtlCol="0">
            <a:spAutoFit/>
          </a:bodyPr>
          <a:lstStyle/>
          <a:p>
            <a:r>
              <a:rPr lang="en-US" sz="2400" dirty="0">
                <a:solidFill>
                  <a:srgbClr val="FF0000"/>
                </a:solidFill>
              </a:rPr>
              <a:t>5 Domains of SDOH for Screening</a:t>
            </a:r>
          </a:p>
          <a:p>
            <a:pPr marL="800100" lvl="1" indent="-342900">
              <a:buFont typeface="+mj-lt"/>
              <a:buAutoNum type="arabicPeriod"/>
            </a:pPr>
            <a:r>
              <a:rPr lang="en-US" dirty="0">
                <a:solidFill>
                  <a:srgbClr val="FF0000"/>
                </a:solidFill>
              </a:rPr>
              <a:t>Food Insecurity</a:t>
            </a:r>
          </a:p>
          <a:p>
            <a:pPr marL="800100" lvl="1" indent="-342900">
              <a:buFont typeface="+mj-lt"/>
              <a:buAutoNum type="arabicPeriod"/>
            </a:pPr>
            <a:r>
              <a:rPr lang="en-US" dirty="0">
                <a:solidFill>
                  <a:srgbClr val="FF0000"/>
                </a:solidFill>
              </a:rPr>
              <a:t>Housing Instability</a:t>
            </a:r>
          </a:p>
          <a:p>
            <a:pPr marL="800100" lvl="1" indent="-342900">
              <a:buFont typeface="+mj-lt"/>
              <a:buAutoNum type="arabicPeriod"/>
            </a:pPr>
            <a:r>
              <a:rPr lang="en-US" dirty="0">
                <a:solidFill>
                  <a:srgbClr val="FF0000"/>
                </a:solidFill>
              </a:rPr>
              <a:t>Transportation Needs</a:t>
            </a:r>
          </a:p>
          <a:p>
            <a:pPr marL="800100" lvl="1" indent="-342900">
              <a:buFont typeface="+mj-lt"/>
              <a:buAutoNum type="arabicPeriod"/>
            </a:pPr>
            <a:r>
              <a:rPr lang="en-US" dirty="0">
                <a:solidFill>
                  <a:srgbClr val="FF0000"/>
                </a:solidFill>
              </a:rPr>
              <a:t>Utility Difficulties</a:t>
            </a:r>
          </a:p>
          <a:p>
            <a:pPr marL="800100" lvl="1" indent="-342900">
              <a:buFont typeface="+mj-lt"/>
              <a:buAutoNum type="arabicPeriod"/>
            </a:pPr>
            <a:r>
              <a:rPr lang="en-US" dirty="0">
                <a:solidFill>
                  <a:srgbClr val="FF0000"/>
                </a:solidFill>
              </a:rPr>
              <a:t>Interpersonal Safety</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611478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B832B10-7102-2E99-5E3E-2578FEBBF983}"/>
              </a:ext>
            </a:extLst>
          </p:cNvPr>
          <p:cNvSpPr>
            <a:spLocks noGrp="1"/>
          </p:cNvSpPr>
          <p:nvPr>
            <p:ph type="body" idx="13"/>
          </p:nvPr>
        </p:nvSpPr>
        <p:spPr>
          <a:xfrm>
            <a:off x="444028" y="1185547"/>
            <a:ext cx="11281628" cy="4653779"/>
          </a:xfrm>
        </p:spPr>
        <p:txBody>
          <a:bodyPr>
            <a:normAutofit/>
          </a:bodyPr>
          <a:lstStyle/>
          <a:p>
            <a:r>
              <a:rPr lang="en-US" dirty="0"/>
              <a:t>Patient Experience Surveys:  CAHPS and HOS</a:t>
            </a:r>
          </a:p>
          <a:p>
            <a:pPr lvl="1"/>
            <a:r>
              <a:rPr lang="en-US" b="1" dirty="0"/>
              <a:t>Consumer Assessment of Healthcare Providers and Systems</a:t>
            </a:r>
            <a:r>
              <a:rPr lang="en-US" dirty="0"/>
              <a:t> (CAHPS</a:t>
            </a:r>
            <a:r>
              <a:rPr lang="en-US" baseline="30000" dirty="0"/>
              <a:t>®</a:t>
            </a:r>
            <a:r>
              <a:rPr lang="en-US" dirty="0"/>
              <a:t>) is an AHRQ program that began in 1995. Its purpose is to advance our scientific understanding of patient experience with healthcare.</a:t>
            </a:r>
          </a:p>
          <a:p>
            <a:pPr lvl="1"/>
            <a:r>
              <a:rPr lang="en-US" b="1" dirty="0"/>
              <a:t>Health Outcomes Survey </a:t>
            </a:r>
            <a:r>
              <a:rPr lang="en-US" dirty="0"/>
              <a:t>(HOS) is the first patient-reported outcomes measure used in Medicare managed care (MA plans).</a:t>
            </a:r>
          </a:p>
          <a:p>
            <a:pPr lvl="2"/>
            <a:r>
              <a:rPr lang="en-US" sz="1800" dirty="0"/>
              <a:t>Five HOS measures (two functional health measures and three HEDIS Effectiveness of Care measures) are included in the annual Medicare Part C Star Ratings:</a:t>
            </a:r>
          </a:p>
          <a:p>
            <a:pPr lvl="3"/>
            <a:r>
              <a:rPr lang="en-US" sz="1600" dirty="0"/>
              <a:t>Improving or Maintaining </a:t>
            </a:r>
            <a:r>
              <a:rPr lang="en-US" sz="1600" dirty="0">
                <a:solidFill>
                  <a:srgbClr val="FF0000"/>
                </a:solidFill>
              </a:rPr>
              <a:t>Physical Health</a:t>
            </a:r>
            <a:r>
              <a:rPr lang="en-US" sz="1600" dirty="0"/>
              <a:t>, Improving or Maintaining </a:t>
            </a:r>
            <a:r>
              <a:rPr lang="en-US" sz="1600" dirty="0">
                <a:solidFill>
                  <a:srgbClr val="FF0000"/>
                </a:solidFill>
              </a:rPr>
              <a:t>Mental Health</a:t>
            </a:r>
            <a:r>
              <a:rPr lang="en-US" sz="1600" dirty="0"/>
              <a:t>, Monitoring </a:t>
            </a:r>
            <a:r>
              <a:rPr lang="en-US" sz="1600" dirty="0">
                <a:solidFill>
                  <a:srgbClr val="FF0000"/>
                </a:solidFill>
              </a:rPr>
              <a:t>Physical Activity</a:t>
            </a:r>
            <a:r>
              <a:rPr lang="en-US" sz="1600" dirty="0"/>
              <a:t>, Improving </a:t>
            </a:r>
            <a:r>
              <a:rPr lang="en-US" sz="1600" dirty="0">
                <a:solidFill>
                  <a:srgbClr val="FF0000"/>
                </a:solidFill>
              </a:rPr>
              <a:t>Bladder Control</a:t>
            </a:r>
            <a:r>
              <a:rPr lang="en-US" sz="1600" dirty="0"/>
              <a:t>, Reducing the </a:t>
            </a:r>
            <a:r>
              <a:rPr lang="en-US" sz="1600" dirty="0">
                <a:solidFill>
                  <a:srgbClr val="FF0000"/>
                </a:solidFill>
              </a:rPr>
              <a:t>Risk of Falling</a:t>
            </a:r>
            <a:r>
              <a:rPr lang="en-US" sz="1600" dirty="0"/>
              <a:t>.</a:t>
            </a:r>
          </a:p>
          <a:p>
            <a:r>
              <a:rPr lang="en-US" dirty="0"/>
              <a:t>Patient Experience Surveys:  CAHPS and HOS make up </a:t>
            </a:r>
            <a:r>
              <a:rPr lang="en-US" b="1" dirty="0">
                <a:solidFill>
                  <a:srgbClr val="FF0000"/>
                </a:solidFill>
              </a:rPr>
              <a:t>37% SCORE</a:t>
            </a:r>
          </a:p>
          <a:p>
            <a:pPr marL="411480" lvl="1" indent="0">
              <a:buNone/>
            </a:pPr>
            <a:endParaRPr lang="en-US" dirty="0"/>
          </a:p>
        </p:txBody>
      </p:sp>
      <p:sp>
        <p:nvSpPr>
          <p:cNvPr id="3" name="Title 2">
            <a:extLst>
              <a:ext uri="{FF2B5EF4-FFF2-40B4-BE49-F238E27FC236}">
                <a16:creationId xmlns:a16="http://schemas.microsoft.com/office/drawing/2014/main" id="{59E1C0DC-22CA-2A86-CBD6-4BF17F1D1C34}"/>
              </a:ext>
            </a:extLst>
          </p:cNvPr>
          <p:cNvSpPr>
            <a:spLocks noGrp="1"/>
          </p:cNvSpPr>
          <p:nvPr>
            <p:ph type="title"/>
          </p:nvPr>
        </p:nvSpPr>
        <p:spPr/>
        <p:txBody>
          <a:bodyPr/>
          <a:lstStyle/>
          <a:p>
            <a:r>
              <a:rPr lang="en-US" dirty="0"/>
              <a:t>More Than Quality Outcomes– </a:t>
            </a:r>
            <a:r>
              <a:rPr lang="en-US" i="1" dirty="0"/>
              <a:t>Patient Experience</a:t>
            </a:r>
          </a:p>
        </p:txBody>
      </p:sp>
      <p:sp>
        <p:nvSpPr>
          <p:cNvPr id="4" name="TextBox 3">
            <a:extLst>
              <a:ext uri="{FF2B5EF4-FFF2-40B4-BE49-F238E27FC236}">
                <a16:creationId xmlns:a16="http://schemas.microsoft.com/office/drawing/2014/main" id="{96D42B6F-9552-6462-A2D1-0C93BD7FF47B}"/>
              </a:ext>
            </a:extLst>
          </p:cNvPr>
          <p:cNvSpPr txBox="1"/>
          <p:nvPr/>
        </p:nvSpPr>
        <p:spPr>
          <a:xfrm>
            <a:off x="673769" y="5928033"/>
            <a:ext cx="8069178" cy="369332"/>
          </a:xfrm>
          <a:prstGeom prst="rect">
            <a:avLst/>
          </a:prstGeom>
          <a:noFill/>
        </p:spPr>
        <p:txBody>
          <a:bodyPr wrap="square" rtlCol="0">
            <a:spAutoFit/>
          </a:bodyPr>
          <a:lstStyle/>
          <a:p>
            <a:pPr marL="0" indent="0">
              <a:buNone/>
            </a:pPr>
            <a:r>
              <a:rPr lang="en-US" sz="1800" dirty="0">
                <a:hlinkClick r:id="rId3"/>
              </a:rPr>
              <a:t>https://www.ma-pdpcahps.org/en/Current-Data-Collection-Materials/</a:t>
            </a:r>
            <a:r>
              <a:rPr lang="en-US" sz="1800" dirty="0"/>
              <a:t> </a:t>
            </a:r>
          </a:p>
        </p:txBody>
      </p:sp>
    </p:spTree>
    <p:extLst>
      <p:ext uri="{BB962C8B-B14F-4D97-AF65-F5344CB8AC3E}">
        <p14:creationId xmlns:p14="http://schemas.microsoft.com/office/powerpoint/2010/main" val="2239475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dissolv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dissolve">
                                      <p:cBhvr>
                                        <p:cTn id="17" dur="500"/>
                                        <p:tgtEl>
                                          <p:spTgt spid="2">
                                            <p:txEl>
                                              <p:pRg st="3" end="3"/>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dissolve">
                                      <p:cBhvr>
                                        <p:cTn id="20" dur="500"/>
                                        <p:tgtEl>
                                          <p:spTgt spid="2">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dissolve">
                                      <p:cBhvr>
                                        <p:cTn id="25" dur="500"/>
                                        <p:tgtEl>
                                          <p:spTgt spid="2">
                                            <p:txEl>
                                              <p:pRg st="5" end="5"/>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dissolve">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8A785E-E643-5B48-9654-BDBFCB5228F8}"/>
              </a:ext>
            </a:extLst>
          </p:cNvPr>
          <p:cNvSpPr>
            <a:spLocks noGrp="1"/>
          </p:cNvSpPr>
          <p:nvPr>
            <p:ph type="body" idx="13"/>
          </p:nvPr>
        </p:nvSpPr>
        <p:spPr>
          <a:xfrm>
            <a:off x="444028" y="1185547"/>
            <a:ext cx="11281628" cy="5111818"/>
          </a:xfrm>
        </p:spPr>
        <p:txBody>
          <a:bodyPr>
            <a:normAutofit fontScale="92500"/>
          </a:bodyPr>
          <a:lstStyle/>
          <a:p>
            <a:r>
              <a:rPr lang="en-US" dirty="0"/>
              <a:t>Patient surveys are done by CMS and these scores translate into the overall quality report a plan gets.  Focus is not on satisfaction, but how they perceived care to be delivered</a:t>
            </a:r>
          </a:p>
          <a:p>
            <a:r>
              <a:rPr lang="en-US" dirty="0"/>
              <a:t>Focus questions … “has your provider talked to you about”</a:t>
            </a:r>
          </a:p>
          <a:p>
            <a:pPr lvl="1"/>
            <a:r>
              <a:rPr lang="en-US" dirty="0">
                <a:solidFill>
                  <a:schemeClr val="tx2"/>
                </a:solidFill>
              </a:rPr>
              <a:t>Talk about </a:t>
            </a:r>
            <a:r>
              <a:rPr lang="en-US" dirty="0">
                <a:solidFill>
                  <a:srgbClr val="FF0000"/>
                </a:solidFill>
              </a:rPr>
              <a:t>issues getting medications filled </a:t>
            </a:r>
            <a:r>
              <a:rPr lang="en-US" dirty="0">
                <a:solidFill>
                  <a:schemeClr val="tx2"/>
                </a:solidFill>
              </a:rPr>
              <a:t>and need for </a:t>
            </a:r>
            <a:r>
              <a:rPr lang="en-US" dirty="0">
                <a:solidFill>
                  <a:srgbClr val="FF0000"/>
                </a:solidFill>
              </a:rPr>
              <a:t>compliance</a:t>
            </a:r>
            <a:r>
              <a:rPr lang="en-US" dirty="0">
                <a:solidFill>
                  <a:schemeClr val="tx2"/>
                </a:solidFill>
              </a:rPr>
              <a:t>.  Make note of </a:t>
            </a:r>
            <a:r>
              <a:rPr lang="en-US" dirty="0">
                <a:solidFill>
                  <a:srgbClr val="FF0000"/>
                </a:solidFill>
              </a:rPr>
              <a:t>all meds </a:t>
            </a:r>
            <a:r>
              <a:rPr lang="en-US" dirty="0">
                <a:solidFill>
                  <a:schemeClr val="tx2"/>
                </a:solidFill>
              </a:rPr>
              <a:t>– yours and other consultants to have a source of updated medication list</a:t>
            </a:r>
          </a:p>
          <a:p>
            <a:pPr lvl="1"/>
            <a:r>
              <a:rPr lang="en-US" dirty="0">
                <a:solidFill>
                  <a:schemeClr val="tx2"/>
                </a:solidFill>
              </a:rPr>
              <a:t>Make note of </a:t>
            </a:r>
            <a:r>
              <a:rPr lang="en-US" dirty="0">
                <a:solidFill>
                  <a:srgbClr val="FF0000"/>
                </a:solidFill>
              </a:rPr>
              <a:t>other consultants </a:t>
            </a:r>
            <a:r>
              <a:rPr lang="en-US" dirty="0">
                <a:solidFill>
                  <a:schemeClr val="tx2"/>
                </a:solidFill>
              </a:rPr>
              <a:t>and discuss the </a:t>
            </a:r>
            <a:r>
              <a:rPr lang="en-US" dirty="0">
                <a:solidFill>
                  <a:srgbClr val="FF0000"/>
                </a:solidFill>
              </a:rPr>
              <a:t>care</a:t>
            </a:r>
            <a:r>
              <a:rPr lang="en-US" dirty="0">
                <a:solidFill>
                  <a:schemeClr val="tx2"/>
                </a:solidFill>
              </a:rPr>
              <a:t> from specialists – be an </a:t>
            </a:r>
            <a:r>
              <a:rPr lang="en-US" dirty="0">
                <a:solidFill>
                  <a:srgbClr val="FF0000"/>
                </a:solidFill>
              </a:rPr>
              <a:t>informed PCP</a:t>
            </a:r>
          </a:p>
          <a:p>
            <a:pPr lvl="1"/>
            <a:r>
              <a:rPr lang="en-US" dirty="0">
                <a:solidFill>
                  <a:schemeClr val="tx2"/>
                </a:solidFill>
              </a:rPr>
              <a:t>Address issues with </a:t>
            </a:r>
            <a:r>
              <a:rPr lang="en-US" dirty="0">
                <a:solidFill>
                  <a:srgbClr val="FF0000"/>
                </a:solidFill>
              </a:rPr>
              <a:t>falling or balance </a:t>
            </a:r>
            <a:r>
              <a:rPr lang="en-US" dirty="0">
                <a:solidFill>
                  <a:schemeClr val="tx2"/>
                </a:solidFill>
              </a:rPr>
              <a:t>– investigate </a:t>
            </a:r>
          </a:p>
          <a:p>
            <a:pPr lvl="1"/>
            <a:r>
              <a:rPr lang="en-US" dirty="0">
                <a:solidFill>
                  <a:srgbClr val="FF0000"/>
                </a:solidFill>
              </a:rPr>
              <a:t>Urinary incontinence </a:t>
            </a:r>
            <a:r>
              <a:rPr lang="en-US" dirty="0">
                <a:solidFill>
                  <a:schemeClr val="tx2"/>
                </a:solidFill>
              </a:rPr>
              <a:t>is often a hidden issue with men and women, often hidden.   Address.</a:t>
            </a:r>
          </a:p>
          <a:p>
            <a:pPr lvl="1"/>
            <a:r>
              <a:rPr lang="en-US" dirty="0">
                <a:solidFill>
                  <a:schemeClr val="tx2"/>
                </a:solidFill>
              </a:rPr>
              <a:t>Discuss your patient’s </a:t>
            </a:r>
            <a:r>
              <a:rPr lang="en-US" dirty="0">
                <a:solidFill>
                  <a:srgbClr val="FF0000"/>
                </a:solidFill>
              </a:rPr>
              <a:t>level of exercise or physical activity </a:t>
            </a:r>
            <a:r>
              <a:rPr lang="en-US" dirty="0">
                <a:solidFill>
                  <a:schemeClr val="tx2"/>
                </a:solidFill>
              </a:rPr>
              <a:t>and </a:t>
            </a:r>
            <a:r>
              <a:rPr lang="en-US" dirty="0">
                <a:solidFill>
                  <a:srgbClr val="FF0000"/>
                </a:solidFill>
              </a:rPr>
              <a:t>advise</a:t>
            </a:r>
            <a:r>
              <a:rPr lang="en-US" dirty="0">
                <a:solidFill>
                  <a:schemeClr val="tx2"/>
                </a:solidFill>
              </a:rPr>
              <a:t> them on a plan</a:t>
            </a:r>
          </a:p>
          <a:p>
            <a:pPr marL="291600" lvl="1" indent="0">
              <a:buNone/>
            </a:pPr>
            <a:endParaRPr lang="en-US" dirty="0"/>
          </a:p>
          <a:p>
            <a:endParaRPr lang="en-US" dirty="0"/>
          </a:p>
        </p:txBody>
      </p:sp>
      <p:sp>
        <p:nvSpPr>
          <p:cNvPr id="2" name="Title 1">
            <a:extLst>
              <a:ext uri="{FF2B5EF4-FFF2-40B4-BE49-F238E27FC236}">
                <a16:creationId xmlns:a16="http://schemas.microsoft.com/office/drawing/2014/main" id="{E035B006-108D-DE4D-9181-89562F4101B8}"/>
              </a:ext>
            </a:extLst>
          </p:cNvPr>
          <p:cNvSpPr>
            <a:spLocks noGrp="1"/>
          </p:cNvSpPr>
          <p:nvPr>
            <p:ph type="title"/>
          </p:nvPr>
        </p:nvSpPr>
        <p:spPr/>
        <p:txBody>
          <a:bodyPr/>
          <a:lstStyle/>
          <a:p>
            <a:r>
              <a:rPr lang="en-US" dirty="0"/>
              <a:t>Patient </a:t>
            </a:r>
            <a:r>
              <a:rPr lang="en-US" b="1" i="1" dirty="0"/>
              <a:t>Experience </a:t>
            </a:r>
            <a:r>
              <a:rPr lang="en-US" dirty="0"/>
              <a:t>matters on quality</a:t>
            </a:r>
          </a:p>
        </p:txBody>
      </p:sp>
    </p:spTree>
    <p:extLst>
      <p:ext uri="{BB962C8B-B14F-4D97-AF65-F5344CB8AC3E}">
        <p14:creationId xmlns:p14="http://schemas.microsoft.com/office/powerpoint/2010/main" val="2789574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5A483D-3B67-C1F6-349B-35DD4309FC99}"/>
              </a:ext>
            </a:extLst>
          </p:cNvPr>
          <p:cNvSpPr>
            <a:spLocks noGrp="1"/>
          </p:cNvSpPr>
          <p:nvPr>
            <p:ph type="body" idx="13"/>
          </p:nvPr>
        </p:nvSpPr>
        <p:spPr>
          <a:xfrm>
            <a:off x="444028" y="1185546"/>
            <a:ext cx="11281628" cy="5017475"/>
          </a:xfrm>
        </p:spPr>
        <p:txBody>
          <a:bodyPr>
            <a:normAutofit fontScale="92500" lnSpcReduction="10000"/>
          </a:bodyPr>
          <a:lstStyle/>
          <a:p>
            <a:r>
              <a:rPr lang="en-US" dirty="0"/>
              <a:t>In CMS Physician Fee Schedule (PFS) Final Rule 11/2022 updates to the MIPS program were announced.</a:t>
            </a:r>
          </a:p>
          <a:p>
            <a:r>
              <a:rPr lang="en-US" dirty="0"/>
              <a:t>MIPS scores for clinicians and groups are based on overall performance in 4 MIPS categories (Quality, Improvement Activities, Promoting Interoperability, and Cost)</a:t>
            </a:r>
          </a:p>
          <a:p>
            <a:r>
              <a:rPr lang="en-US" dirty="0"/>
              <a:t>Minimum performance threshold is 75 points for 2023 to avoid a negative payment adjustment in the 2025 payment year.  No additional performance threshold in 2023 (first time).  If you score below 18.75 you will get the -9% payment adjustment</a:t>
            </a:r>
          </a:p>
          <a:p>
            <a:pPr lvl="1"/>
            <a:r>
              <a:rPr lang="en-US" dirty="0"/>
              <a:t>2021 (2019 data) ranged -9% </a:t>
            </a:r>
            <a:r>
              <a:rPr lang="en-US" dirty="0">
                <a:sym typeface="Wingdings" pitchFamily="2" charset="2"/>
              </a:rPr>
              <a:t> 1.87% and 2023 (2021 data) ranged -9%  2.33%</a:t>
            </a:r>
            <a:endParaRPr lang="en-US" dirty="0"/>
          </a:p>
          <a:p>
            <a:r>
              <a:rPr lang="en-US" dirty="0"/>
              <a:t>The 2023 category weights did not change: Quality (30), Improvement Activities (15), Promoting Interoperability (25), and Cost (30)</a:t>
            </a:r>
          </a:p>
        </p:txBody>
      </p:sp>
      <p:sp>
        <p:nvSpPr>
          <p:cNvPr id="3" name="Title 2">
            <a:extLst>
              <a:ext uri="{FF2B5EF4-FFF2-40B4-BE49-F238E27FC236}">
                <a16:creationId xmlns:a16="http://schemas.microsoft.com/office/drawing/2014/main" id="{DA339C22-8B6B-FE04-F945-BC7D88DEB0D2}"/>
              </a:ext>
            </a:extLst>
          </p:cNvPr>
          <p:cNvSpPr>
            <a:spLocks noGrp="1"/>
          </p:cNvSpPr>
          <p:nvPr>
            <p:ph type="title"/>
          </p:nvPr>
        </p:nvSpPr>
        <p:spPr/>
        <p:txBody>
          <a:bodyPr/>
          <a:lstStyle/>
          <a:p>
            <a:r>
              <a:rPr lang="en-US" dirty="0"/>
              <a:t>Traditional MIPS Pathways</a:t>
            </a:r>
          </a:p>
        </p:txBody>
      </p:sp>
      <p:sp>
        <p:nvSpPr>
          <p:cNvPr id="4" name="TextBox 3">
            <a:extLst>
              <a:ext uri="{FF2B5EF4-FFF2-40B4-BE49-F238E27FC236}">
                <a16:creationId xmlns:a16="http://schemas.microsoft.com/office/drawing/2014/main" id="{D72653F7-0445-122F-D0AF-D6382087E23B}"/>
              </a:ext>
            </a:extLst>
          </p:cNvPr>
          <p:cNvSpPr txBox="1"/>
          <p:nvPr/>
        </p:nvSpPr>
        <p:spPr>
          <a:xfrm>
            <a:off x="569413" y="6203022"/>
            <a:ext cx="5515429" cy="646331"/>
          </a:xfrm>
          <a:prstGeom prst="rect">
            <a:avLst/>
          </a:prstGeom>
          <a:noFill/>
        </p:spPr>
        <p:txBody>
          <a:bodyPr wrap="square" rtlCol="0">
            <a:spAutoFit/>
          </a:bodyPr>
          <a:lstStyle/>
          <a:p>
            <a:r>
              <a:rPr lang="en-US" dirty="0">
                <a:hlinkClick r:id="rId2"/>
              </a:rPr>
              <a:t>https://qpp.cms.gov/mips/</a:t>
            </a:r>
            <a:endParaRPr lang="en-US" dirty="0"/>
          </a:p>
          <a:p>
            <a:endParaRPr lang="en-US" dirty="0"/>
          </a:p>
        </p:txBody>
      </p:sp>
    </p:spTree>
    <p:extLst>
      <p:ext uri="{BB962C8B-B14F-4D97-AF65-F5344CB8AC3E}">
        <p14:creationId xmlns:p14="http://schemas.microsoft.com/office/powerpoint/2010/main" val="3475448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dissolve">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dissolve">
                                      <p:cBhvr>
                                        <p:cTn id="15" dur="500"/>
                                        <p:tgtEl>
                                          <p:spTgt spid="2">
                                            <p:txEl>
                                              <p:pRg st="2" end="2"/>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dissolve">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dissolve">
                                      <p:cBhvr>
                                        <p:cTn id="23" dur="500"/>
                                        <p:tgtEl>
                                          <p:spTgt spid="2">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dissolve">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6645C17-9930-6647-7420-43C312B22AB4}"/>
              </a:ext>
            </a:extLst>
          </p:cNvPr>
          <p:cNvSpPr>
            <a:spLocks noGrp="1"/>
          </p:cNvSpPr>
          <p:nvPr>
            <p:ph type="body" idx="13"/>
          </p:nvPr>
        </p:nvSpPr>
        <p:spPr/>
        <p:txBody>
          <a:bodyPr>
            <a:normAutofit/>
          </a:bodyPr>
          <a:lstStyle/>
          <a:p>
            <a:r>
              <a:rPr lang="en-US" sz="3200" dirty="0"/>
              <a:t>Getting the clinically correct diagnoses on the patient’s chart shows the level of “sickness” that they have – the Hierarchical Condition Category (HCCs)</a:t>
            </a:r>
          </a:p>
          <a:p>
            <a:pPr lvl="1"/>
            <a:r>
              <a:rPr lang="en-US" sz="2800" dirty="0"/>
              <a:t>Quality metrics are affected by the HCC</a:t>
            </a:r>
          </a:p>
          <a:p>
            <a:pPr lvl="1"/>
            <a:r>
              <a:rPr lang="en-US" sz="2800" dirty="0"/>
              <a:t>Premium dollars are afforded to the plan to operate (more dollars in can mean more savings to share is cost-efficient)</a:t>
            </a:r>
          </a:p>
          <a:p>
            <a:pPr lvl="1"/>
            <a:r>
              <a:rPr lang="en-US" sz="2800" dirty="0"/>
              <a:t>Allows a way to risk stratify patients to address more clinical support to those with the more disease burden</a:t>
            </a:r>
          </a:p>
          <a:p>
            <a:r>
              <a:rPr lang="en-US" sz="3200" dirty="0"/>
              <a:t>Recapture these yearly including co-morbid conditions (</a:t>
            </a:r>
            <a:r>
              <a:rPr lang="en-US" sz="3200" dirty="0" err="1"/>
              <a:t>otomies</a:t>
            </a:r>
            <a:r>
              <a:rPr lang="en-US" sz="3200" dirty="0"/>
              <a:t>, amputations, etc.)</a:t>
            </a:r>
          </a:p>
        </p:txBody>
      </p:sp>
      <p:sp>
        <p:nvSpPr>
          <p:cNvPr id="3" name="Title 2">
            <a:extLst>
              <a:ext uri="{FF2B5EF4-FFF2-40B4-BE49-F238E27FC236}">
                <a16:creationId xmlns:a16="http://schemas.microsoft.com/office/drawing/2014/main" id="{89538783-387C-6F1A-37F8-DD4F9E4DDD96}"/>
              </a:ext>
            </a:extLst>
          </p:cNvPr>
          <p:cNvSpPr>
            <a:spLocks noGrp="1"/>
          </p:cNvSpPr>
          <p:nvPr>
            <p:ph type="title"/>
          </p:nvPr>
        </p:nvSpPr>
        <p:spPr/>
        <p:txBody>
          <a:bodyPr/>
          <a:lstStyle/>
          <a:p>
            <a:r>
              <a:rPr lang="en-US" dirty="0"/>
              <a:t>More Than Quality and Experience – Diagnoses Matter</a:t>
            </a:r>
          </a:p>
        </p:txBody>
      </p:sp>
    </p:spTree>
    <p:extLst>
      <p:ext uri="{BB962C8B-B14F-4D97-AF65-F5344CB8AC3E}">
        <p14:creationId xmlns:p14="http://schemas.microsoft.com/office/powerpoint/2010/main" val="3623879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dissolve">
                                      <p:cBhvr>
                                        <p:cTn id="15" dur="500"/>
                                        <p:tgtEl>
                                          <p:spTgt spid="2">
                                            <p:txEl>
                                              <p:pRg st="2" end="2"/>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dissolve">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dissolve">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F489DEB-98FD-60BC-9D3D-2D7237E730E6}"/>
              </a:ext>
            </a:extLst>
          </p:cNvPr>
          <p:cNvSpPr>
            <a:spLocks noGrp="1"/>
          </p:cNvSpPr>
          <p:nvPr>
            <p:ph type="body" idx="13"/>
          </p:nvPr>
        </p:nvSpPr>
        <p:spPr/>
        <p:txBody>
          <a:bodyPr/>
          <a:lstStyle/>
          <a:p>
            <a:r>
              <a:rPr lang="en-US" dirty="0"/>
              <a:t>Annual Medicare Wellness Visits</a:t>
            </a:r>
          </a:p>
          <a:p>
            <a:pPr lvl="1"/>
            <a:r>
              <a:rPr lang="en-US" dirty="0"/>
              <a:t>Capture quality metrics, engage patients, promote prevention and wellness</a:t>
            </a:r>
          </a:p>
          <a:p>
            <a:r>
              <a:rPr lang="en-US" dirty="0"/>
              <a:t>Provide access to detract from inappropriate ED use</a:t>
            </a:r>
          </a:p>
          <a:p>
            <a:r>
              <a:rPr lang="en-US" dirty="0"/>
              <a:t>Have high quality/efficient visits with EBM, and orchestrate the next visit today</a:t>
            </a:r>
          </a:p>
          <a:p>
            <a:pPr lvl="1"/>
            <a:r>
              <a:rPr lang="en-US" dirty="0"/>
              <a:t>Use TCM for post operative visits and see ED follow-ups within one week</a:t>
            </a:r>
          </a:p>
          <a:p>
            <a:pPr lvl="1"/>
            <a:r>
              <a:rPr lang="en-US" dirty="0"/>
              <a:t>If too many problems, see more often.  If too booked add an NPP (dyad)</a:t>
            </a:r>
          </a:p>
          <a:p>
            <a:r>
              <a:rPr lang="en-US" dirty="0"/>
              <a:t>Start a Chronic Care Management program to engage, decrease your management burden</a:t>
            </a:r>
          </a:p>
          <a:p>
            <a:r>
              <a:rPr lang="en-US" dirty="0"/>
              <a:t>Code correctly to capture the appropriate HCC</a:t>
            </a:r>
          </a:p>
          <a:p>
            <a:pPr lvl="1"/>
            <a:endParaRPr lang="en-US" dirty="0"/>
          </a:p>
        </p:txBody>
      </p:sp>
      <p:sp>
        <p:nvSpPr>
          <p:cNvPr id="3" name="Title 2">
            <a:extLst>
              <a:ext uri="{FF2B5EF4-FFF2-40B4-BE49-F238E27FC236}">
                <a16:creationId xmlns:a16="http://schemas.microsoft.com/office/drawing/2014/main" id="{A5D46113-5E50-5D11-24A0-DD3FA9B9A8EB}"/>
              </a:ext>
            </a:extLst>
          </p:cNvPr>
          <p:cNvSpPr>
            <a:spLocks noGrp="1"/>
          </p:cNvSpPr>
          <p:nvPr>
            <p:ph type="title"/>
          </p:nvPr>
        </p:nvSpPr>
        <p:spPr/>
        <p:txBody>
          <a:bodyPr/>
          <a:lstStyle/>
          <a:p>
            <a:r>
              <a:rPr lang="en-US" dirty="0"/>
              <a:t>Population Health Management Strategy</a:t>
            </a:r>
          </a:p>
        </p:txBody>
      </p:sp>
    </p:spTree>
    <p:extLst>
      <p:ext uri="{BB962C8B-B14F-4D97-AF65-F5344CB8AC3E}">
        <p14:creationId xmlns:p14="http://schemas.microsoft.com/office/powerpoint/2010/main" val="329414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dissolve">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dissolve">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dissolve">
                                      <p:cBhvr>
                                        <p:cTn id="20" dur="500"/>
                                        <p:tgtEl>
                                          <p:spTgt spid="2">
                                            <p:txEl>
                                              <p:pRg st="3" end="3"/>
                                            </p:txEl>
                                          </p:spTgt>
                                        </p:tgtEl>
                                      </p:cBhvr>
                                    </p:animEffect>
                                  </p:childTnLst>
                                </p:cTn>
                              </p:par>
                              <p:par>
                                <p:cTn id="21" presetID="9" presetClass="entr" presetSubtype="0"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dissolv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dissolve">
                                      <p:cBhvr>
                                        <p:cTn id="28" dur="500"/>
                                        <p:tgtEl>
                                          <p:spTgt spid="2">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Effect transition="in" filter="dissolve">
                                      <p:cBhvr>
                                        <p:cTn id="33" dur="500"/>
                                        <p:tgtEl>
                                          <p:spTgt spid="2">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2">
                                            <p:txEl>
                                              <p:pRg st="7" end="7"/>
                                            </p:txEl>
                                          </p:spTgt>
                                        </p:tgtEl>
                                        <p:attrNameLst>
                                          <p:attrName>style.visibility</p:attrName>
                                        </p:attrNameLst>
                                      </p:cBhvr>
                                      <p:to>
                                        <p:strVal val="visible"/>
                                      </p:to>
                                    </p:set>
                                    <p:animEffect transition="in" filter="dissolve">
                                      <p:cBhvr>
                                        <p:cTn id="38"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8962B8-25E3-8745-BAF6-DC6E16016052}"/>
              </a:ext>
            </a:extLst>
          </p:cNvPr>
          <p:cNvSpPr>
            <a:spLocks noGrp="1"/>
          </p:cNvSpPr>
          <p:nvPr>
            <p:ph type="body" idx="13"/>
          </p:nvPr>
        </p:nvSpPr>
        <p:spPr/>
        <p:txBody>
          <a:bodyPr>
            <a:normAutofit/>
          </a:bodyPr>
          <a:lstStyle/>
          <a:p>
            <a:pPr marL="0" indent="0" algn="ctr">
              <a:buNone/>
              <a:defRPr/>
            </a:pPr>
            <a:r>
              <a:rPr lang="en-US" sz="3200" dirty="0"/>
              <a:t>Please refer to the introductory “Attestation” session on            CME Accreditation for questions related to                                                           </a:t>
            </a:r>
            <a:r>
              <a:rPr lang="en-US" sz="3200" b="1" i="1" dirty="0"/>
              <a:t>CME</a:t>
            </a:r>
            <a:r>
              <a:rPr lang="en-US" sz="3200" i="1" dirty="0"/>
              <a:t>,</a:t>
            </a:r>
            <a:r>
              <a:rPr lang="en-US" sz="3200" dirty="0"/>
              <a:t> </a:t>
            </a:r>
            <a:r>
              <a:rPr lang="en-US" sz="3200" b="1" i="1" dirty="0"/>
              <a:t>Disclaimers/Conflicts</a:t>
            </a:r>
            <a:r>
              <a:rPr lang="en-US" sz="3200" i="1" dirty="0"/>
              <a:t>,</a:t>
            </a:r>
            <a:r>
              <a:rPr lang="en-US" sz="3200" b="1" i="1" dirty="0"/>
              <a:t> </a:t>
            </a:r>
            <a:r>
              <a:rPr lang="en-US" sz="3200" dirty="0"/>
              <a:t>and </a:t>
            </a:r>
            <a:r>
              <a:rPr lang="en-US" sz="3200" b="1" i="1" dirty="0"/>
              <a:t>Restrictions</a:t>
            </a:r>
            <a:r>
              <a:rPr lang="en-US" sz="3200" dirty="0"/>
              <a:t> for this activity,                       or contact Dr. Ulmer (</a:t>
            </a:r>
            <a:r>
              <a:rPr lang="en-US" sz="1800" dirty="0">
                <a:hlinkClick r:id="rId3"/>
              </a:rPr>
              <a:t>NUlmer@protimellc.com</a:t>
            </a:r>
            <a:r>
              <a:rPr lang="en-US" sz="3200" dirty="0"/>
              <a:t>) directly for clarification</a:t>
            </a:r>
          </a:p>
          <a:p>
            <a:pPr marL="0" indent="0" algn="ctr">
              <a:buNone/>
              <a:defRPr/>
            </a:pPr>
            <a:endParaRPr lang="en-US" sz="3200" dirty="0"/>
          </a:p>
          <a:p>
            <a:pPr marL="0" indent="0" algn="ctr">
              <a:buNone/>
              <a:defRPr/>
            </a:pPr>
            <a:r>
              <a:rPr lang="en-US" sz="3200" dirty="0"/>
              <a:t>This session is approved for 0.5 </a:t>
            </a:r>
            <a:r>
              <a:rPr lang="en-US" sz="3200" i="1" dirty="0"/>
              <a:t>Prescribed</a:t>
            </a:r>
            <a:r>
              <a:rPr lang="en-US" sz="3200" dirty="0"/>
              <a:t> AAFP CME Credits upon successful completion of this module’s post test (70%)</a:t>
            </a:r>
            <a:endParaRPr lang="en-US" dirty="0"/>
          </a:p>
        </p:txBody>
      </p:sp>
      <p:sp>
        <p:nvSpPr>
          <p:cNvPr id="2" name="Title 1">
            <a:extLst>
              <a:ext uri="{FF2B5EF4-FFF2-40B4-BE49-F238E27FC236}">
                <a16:creationId xmlns:a16="http://schemas.microsoft.com/office/drawing/2014/main" id="{0F292B00-5244-454E-8519-2924C3D61D32}"/>
              </a:ext>
            </a:extLst>
          </p:cNvPr>
          <p:cNvSpPr>
            <a:spLocks noGrp="1"/>
          </p:cNvSpPr>
          <p:nvPr>
            <p:ph type="title"/>
          </p:nvPr>
        </p:nvSpPr>
        <p:spPr/>
        <p:txBody>
          <a:bodyPr/>
          <a:lstStyle/>
          <a:p>
            <a:r>
              <a:rPr lang="en-US" dirty="0"/>
              <a:t>CME Information</a:t>
            </a:r>
          </a:p>
        </p:txBody>
      </p:sp>
      <p:pic>
        <p:nvPicPr>
          <p:cNvPr id="5" name="Picture 4" descr="A picture containing looking, sitting, woman, laptop&#10;&#10;Description automatically generated">
            <a:extLst>
              <a:ext uri="{FF2B5EF4-FFF2-40B4-BE49-F238E27FC236}">
                <a16:creationId xmlns:a16="http://schemas.microsoft.com/office/drawing/2014/main" id="{17DE1FA2-4093-0431-838E-5339E29944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4027" y="6297365"/>
            <a:ext cx="933235" cy="246888"/>
          </a:xfrm>
          <a:prstGeom prst="rect">
            <a:avLst/>
          </a:prstGeom>
        </p:spPr>
      </p:pic>
    </p:spTree>
    <p:extLst>
      <p:ext uri="{BB962C8B-B14F-4D97-AF65-F5344CB8AC3E}">
        <p14:creationId xmlns:p14="http://schemas.microsoft.com/office/powerpoint/2010/main" val="4282538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84D92B6-53C3-2F8F-FC83-803FA5E1C406}"/>
              </a:ext>
            </a:extLst>
          </p:cNvPr>
          <p:cNvSpPr>
            <a:spLocks noGrp="1"/>
          </p:cNvSpPr>
          <p:nvPr>
            <p:ph type="body" idx="13"/>
          </p:nvPr>
        </p:nvSpPr>
        <p:spPr/>
        <p:txBody>
          <a:bodyPr/>
          <a:lstStyle/>
          <a:p>
            <a:r>
              <a:rPr lang="en-US" dirty="0"/>
              <a:t>We need healthcare systems to help us manage the patients attributed to us</a:t>
            </a:r>
          </a:p>
          <a:p>
            <a:r>
              <a:rPr lang="en-US" dirty="0"/>
              <a:t>Systems need to promote efficiencies in care and manage cost</a:t>
            </a:r>
          </a:p>
          <a:p>
            <a:r>
              <a:rPr lang="en-US" dirty="0"/>
              <a:t>We need to assist in system strategies for quality and to limit economic loss from program penalties that detract from the bottom line</a:t>
            </a:r>
          </a:p>
        </p:txBody>
      </p:sp>
      <p:sp>
        <p:nvSpPr>
          <p:cNvPr id="3" name="Title 2">
            <a:extLst>
              <a:ext uri="{FF2B5EF4-FFF2-40B4-BE49-F238E27FC236}">
                <a16:creationId xmlns:a16="http://schemas.microsoft.com/office/drawing/2014/main" id="{9312BC17-7B46-F6E8-3410-30A90213C80F}"/>
              </a:ext>
            </a:extLst>
          </p:cNvPr>
          <p:cNvSpPr>
            <a:spLocks noGrp="1"/>
          </p:cNvSpPr>
          <p:nvPr>
            <p:ph type="title"/>
          </p:nvPr>
        </p:nvSpPr>
        <p:spPr/>
        <p:txBody>
          <a:bodyPr/>
          <a:lstStyle/>
          <a:p>
            <a:r>
              <a:rPr lang="en-US" dirty="0"/>
              <a:t>CMS Quality Strategy to Improve Healthcare Delivery</a:t>
            </a:r>
          </a:p>
        </p:txBody>
      </p:sp>
    </p:spTree>
    <p:extLst>
      <p:ext uri="{BB962C8B-B14F-4D97-AF65-F5344CB8AC3E}">
        <p14:creationId xmlns:p14="http://schemas.microsoft.com/office/powerpoint/2010/main" val="192320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dissolve">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553370AC-52BD-457A-A6F0-E190645AAD87}"/>
              </a:ext>
            </a:extLst>
          </p:cNvPr>
          <p:cNvSpPr txBox="1">
            <a:spLocks/>
          </p:cNvSpPr>
          <p:nvPr/>
        </p:nvSpPr>
        <p:spPr>
          <a:xfrm>
            <a:off x="411480" y="531918"/>
            <a:ext cx="11369039" cy="1147711"/>
          </a:xfrm>
          <a:prstGeom prst="rect">
            <a:avLst/>
          </a:prstGeom>
          <a:noFill/>
        </p:spPr>
        <p:txBody>
          <a:bodyPr vert="horz" lIns="91440" tIns="45720" rIns="91440" bIns="45720" rtlCol="0" anchor="ctr">
            <a:normAutofit fontScale="92500"/>
          </a:bodyPr>
          <a:lstStyle>
            <a:lvl1pPr algn="l" defTabSz="457200" rtl="0" eaLnBrk="1" latinLnBrk="0" hangingPunct="1">
              <a:spcBef>
                <a:spcPct val="0"/>
              </a:spcBef>
              <a:buNone/>
              <a:defRPr sz="3200" b="1" kern="1200">
                <a:solidFill>
                  <a:schemeClr val="tx2"/>
                </a:solidFill>
                <a:latin typeface="+mn-lt"/>
                <a:ea typeface="+mj-ea"/>
                <a:cs typeface="Arial" panose="020B0604020202020204" pitchFamily="34" charset="0"/>
              </a:defRPr>
            </a:lvl1pPr>
          </a:lstStyle>
          <a:p>
            <a:pPr lvl="0" algn="ctr">
              <a:defRPr/>
            </a:pPr>
            <a:r>
              <a:rPr lang="en-US" sz="4000" dirty="0">
                <a:solidFill>
                  <a:schemeClr val="bg1"/>
                </a:solidFill>
              </a:rPr>
              <a:t>CMS Quality Strategy to Improve Health Delivery</a:t>
            </a:r>
            <a:endParaRPr lang="en-US" sz="4000" dirty="0">
              <a:solidFill>
                <a:schemeClr val="bg1"/>
              </a:solidFill>
              <a:latin typeface="Calibri"/>
            </a:endParaRPr>
          </a:p>
        </p:txBody>
      </p:sp>
      <p:sp>
        <p:nvSpPr>
          <p:cNvPr id="3" name="Text Placeholder 2">
            <a:extLst>
              <a:ext uri="{FF2B5EF4-FFF2-40B4-BE49-F238E27FC236}">
                <a16:creationId xmlns:a16="http://schemas.microsoft.com/office/drawing/2014/main" id="{06142217-DFB6-447C-D9C8-3487E3DE7058}"/>
              </a:ext>
            </a:extLst>
          </p:cNvPr>
          <p:cNvSpPr>
            <a:spLocks noGrp="1"/>
          </p:cNvSpPr>
          <p:nvPr>
            <p:ph type="body" idx="13"/>
          </p:nvPr>
        </p:nvSpPr>
        <p:spPr/>
        <p:txBody>
          <a:bodyPr/>
          <a:lstStyle/>
          <a:p>
            <a:r>
              <a:rPr lang="en-US" dirty="0"/>
              <a:t>Healthcare System directed incentives to improve care</a:t>
            </a:r>
          </a:p>
          <a:p>
            <a:r>
              <a:rPr lang="en-US" dirty="0"/>
              <a:t>Payments are tied to value in payment models and programs</a:t>
            </a:r>
          </a:p>
          <a:p>
            <a:r>
              <a:rPr lang="en-US" dirty="0"/>
              <a:t>Pay for Performance</a:t>
            </a:r>
          </a:p>
          <a:p>
            <a:pPr marL="1108692" lvl="2" indent="-342891">
              <a:defRPr/>
            </a:pPr>
            <a:r>
              <a:rPr lang="en-US" b="1" dirty="0">
                <a:solidFill>
                  <a:srgbClr val="00B050"/>
                </a:solidFill>
              </a:rPr>
              <a:t>Value Based Purchasing (VBP)</a:t>
            </a:r>
          </a:p>
          <a:p>
            <a:pPr marL="1108692" lvl="2" indent="-342891">
              <a:defRPr/>
            </a:pPr>
            <a:r>
              <a:rPr lang="en-US" b="1" dirty="0">
                <a:solidFill>
                  <a:srgbClr val="00B050"/>
                </a:solidFill>
              </a:rPr>
              <a:t>Hospital Inpatient Quality Reporting (IQR) Program</a:t>
            </a:r>
          </a:p>
          <a:p>
            <a:pPr marL="1108692" lvl="2" indent="-342891">
              <a:defRPr/>
            </a:pPr>
            <a:r>
              <a:rPr lang="en-US" b="1" dirty="0">
                <a:solidFill>
                  <a:srgbClr val="FF0000"/>
                </a:solidFill>
              </a:rPr>
              <a:t>Hospital Readmission Reduction Program (HRRP)</a:t>
            </a:r>
          </a:p>
          <a:p>
            <a:pPr marL="1108692" lvl="2" indent="-342891">
              <a:defRPr/>
            </a:pPr>
            <a:r>
              <a:rPr lang="en-US" b="1" dirty="0">
                <a:solidFill>
                  <a:srgbClr val="FF0000"/>
                </a:solidFill>
              </a:rPr>
              <a:t>Hospital Acquired Conditions (HAC) Reduction Program</a:t>
            </a:r>
          </a:p>
          <a:p>
            <a:pPr marL="1108692" lvl="2" indent="-342891">
              <a:defRPr/>
            </a:pPr>
            <a:r>
              <a:rPr lang="en-US" b="1" dirty="0">
                <a:solidFill>
                  <a:srgbClr val="FF0000"/>
                </a:solidFill>
              </a:rPr>
              <a:t>Hospital Acquired Conditions (HAC) Present on Admission Program</a:t>
            </a:r>
          </a:p>
          <a:p>
            <a:pPr marL="0" indent="0">
              <a:buNone/>
            </a:pPr>
            <a:endParaRPr lang="en-US" dirty="0"/>
          </a:p>
        </p:txBody>
      </p:sp>
      <p:sp>
        <p:nvSpPr>
          <p:cNvPr id="2" name="Title 1">
            <a:extLst>
              <a:ext uri="{FF2B5EF4-FFF2-40B4-BE49-F238E27FC236}">
                <a16:creationId xmlns:a16="http://schemas.microsoft.com/office/drawing/2014/main" id="{B45F7E4C-5B98-73EB-3302-625268D13720}"/>
              </a:ext>
            </a:extLst>
          </p:cNvPr>
          <p:cNvSpPr>
            <a:spLocks noGrp="1"/>
          </p:cNvSpPr>
          <p:nvPr>
            <p:ph type="title"/>
          </p:nvPr>
        </p:nvSpPr>
        <p:spPr/>
        <p:txBody>
          <a:bodyPr/>
          <a:lstStyle/>
          <a:p>
            <a:r>
              <a:rPr lang="en-US" sz="3600" dirty="0">
                <a:solidFill>
                  <a:schemeClr val="tx1"/>
                </a:solidFill>
              </a:rPr>
              <a:t>CMS Quality Strategy to Improve Health Delivery</a:t>
            </a:r>
            <a:endParaRPr lang="en-US" dirty="0"/>
          </a:p>
        </p:txBody>
      </p:sp>
    </p:spTree>
    <p:extLst>
      <p:ext uri="{BB962C8B-B14F-4D97-AF65-F5344CB8AC3E}">
        <p14:creationId xmlns:p14="http://schemas.microsoft.com/office/powerpoint/2010/main" val="520657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1CB504B-0438-C4C6-437D-089DA7EB36C2}"/>
              </a:ext>
            </a:extLst>
          </p:cNvPr>
          <p:cNvSpPr>
            <a:spLocks noGrp="1"/>
          </p:cNvSpPr>
          <p:nvPr>
            <p:ph type="body" idx="13"/>
          </p:nvPr>
        </p:nvSpPr>
        <p:spPr/>
        <p:txBody>
          <a:bodyPr/>
          <a:lstStyle/>
          <a:p>
            <a:r>
              <a:rPr lang="en-US" dirty="0"/>
              <a:t>As physicians we need to help manage the status (Inpatient vs OBS) and be clinically correct in that assignment</a:t>
            </a:r>
          </a:p>
          <a:p>
            <a:r>
              <a:rPr lang="en-US" dirty="0"/>
              <a:t>Manage the DRG – align the diagnoses with the condition correctly so that the economics better align with the care needed.  Add the comorbid states that complicate care while we focus on quality</a:t>
            </a:r>
          </a:p>
          <a:p>
            <a:r>
              <a:rPr lang="en-US" dirty="0"/>
              <a:t>Manage the LOS – the DRG is set, and we get the same for 3d as we do for 6d.  Care for the patient first, but do so efficiently</a:t>
            </a:r>
          </a:p>
          <a:p>
            <a:r>
              <a:rPr lang="en-US" dirty="0"/>
              <a:t>Focus on care transitions and set up the ambulatory space for success with directed care coordination strategies to re—connect patients to post acute modalities.  Use this to limit the readmissions.</a:t>
            </a:r>
          </a:p>
        </p:txBody>
      </p:sp>
      <p:sp>
        <p:nvSpPr>
          <p:cNvPr id="3" name="Title 2">
            <a:extLst>
              <a:ext uri="{FF2B5EF4-FFF2-40B4-BE49-F238E27FC236}">
                <a16:creationId xmlns:a16="http://schemas.microsoft.com/office/drawing/2014/main" id="{814B33F2-E170-87D9-6A66-D837238322BE}"/>
              </a:ext>
            </a:extLst>
          </p:cNvPr>
          <p:cNvSpPr>
            <a:spLocks noGrp="1"/>
          </p:cNvSpPr>
          <p:nvPr>
            <p:ph type="title"/>
          </p:nvPr>
        </p:nvSpPr>
        <p:spPr/>
        <p:txBody>
          <a:bodyPr/>
          <a:lstStyle/>
          <a:p>
            <a:r>
              <a:rPr lang="en-US" dirty="0"/>
              <a:t>Hospital Needs Revenues and Efficiencies to Survive</a:t>
            </a:r>
          </a:p>
        </p:txBody>
      </p:sp>
    </p:spTree>
    <p:extLst>
      <p:ext uri="{BB962C8B-B14F-4D97-AF65-F5344CB8AC3E}">
        <p14:creationId xmlns:p14="http://schemas.microsoft.com/office/powerpoint/2010/main" val="4207997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a:extLst>
              <a:ext uri="{FF2B5EF4-FFF2-40B4-BE49-F238E27FC236}">
                <a16:creationId xmlns:a16="http://schemas.microsoft.com/office/drawing/2014/main" id="{E48EE324-0CAA-2741-A36D-8A8694212943}"/>
              </a:ext>
            </a:extLst>
          </p:cNvPr>
          <p:cNvSpPr>
            <a:spLocks noGrp="1"/>
          </p:cNvSpPr>
          <p:nvPr>
            <p:ph type="body" idx="13"/>
          </p:nvPr>
        </p:nvSpPr>
        <p:spPr>
          <a:xfrm>
            <a:off x="444028" y="1185547"/>
            <a:ext cx="11281628" cy="5111818"/>
          </a:xfrm>
        </p:spPr>
        <p:txBody>
          <a:bodyPr/>
          <a:lstStyle/>
          <a:p>
            <a:pPr marL="0" indent="0">
              <a:buNone/>
            </a:pPr>
            <a:r>
              <a:rPr lang="en-US" altLang="en-US" dirty="0">
                <a:ea typeface="ＭＳ Ｐゴシック" panose="020B0600070205080204" pitchFamily="34" charset="-128"/>
              </a:rPr>
              <a:t>Population Health Management is a lot of work</a:t>
            </a:r>
          </a:p>
          <a:p>
            <a:r>
              <a:rPr lang="en-US" altLang="en-US" dirty="0">
                <a:ea typeface="ＭＳ Ｐゴシック" panose="020B0600070205080204" pitchFamily="34" charset="-128"/>
              </a:rPr>
              <a:t>Addressing a </a:t>
            </a:r>
            <a:r>
              <a:rPr lang="en-US" altLang="en-US" dirty="0">
                <a:solidFill>
                  <a:srgbClr val="FF0000"/>
                </a:solidFill>
                <a:ea typeface="ＭＳ Ｐゴシック" panose="020B0600070205080204" pitchFamily="34" charset="-128"/>
              </a:rPr>
              <a:t>group of patients </a:t>
            </a:r>
            <a:r>
              <a:rPr lang="en-US" altLang="en-US" dirty="0">
                <a:ea typeface="ＭＳ Ｐゴシック" panose="020B0600070205080204" pitchFamily="34" charset="-128"/>
              </a:rPr>
              <a:t>through a lens that addresses their </a:t>
            </a:r>
            <a:r>
              <a:rPr lang="en-US" altLang="en-US" dirty="0">
                <a:solidFill>
                  <a:srgbClr val="FF0000"/>
                </a:solidFill>
                <a:ea typeface="ＭＳ Ｐゴシック" panose="020B0600070205080204" pitchFamily="34" charset="-128"/>
              </a:rPr>
              <a:t>medical conditions </a:t>
            </a:r>
            <a:r>
              <a:rPr lang="en-US" altLang="en-US" dirty="0">
                <a:ea typeface="ＭＳ Ｐゴシック" panose="020B0600070205080204" pitchFamily="34" charset="-128"/>
              </a:rPr>
              <a:t>in a way that </a:t>
            </a:r>
            <a:r>
              <a:rPr lang="en-US" altLang="en-US" dirty="0">
                <a:solidFill>
                  <a:srgbClr val="FF0000"/>
                </a:solidFill>
                <a:ea typeface="ＭＳ Ｐゴシック" panose="020B0600070205080204" pitchFamily="34" charset="-128"/>
              </a:rPr>
              <a:t>optimizes quality and cost </a:t>
            </a:r>
            <a:r>
              <a:rPr lang="en-US" altLang="en-US" dirty="0">
                <a:ea typeface="ＭＳ Ｐゴシック" panose="020B0600070205080204" pitchFamily="34" charset="-128"/>
              </a:rPr>
              <a:t>while keeping the </a:t>
            </a:r>
            <a:r>
              <a:rPr lang="en-US" altLang="en-US" dirty="0">
                <a:solidFill>
                  <a:srgbClr val="FF0000"/>
                </a:solidFill>
                <a:ea typeface="ＭＳ Ｐゴシック" panose="020B0600070205080204" pitchFamily="34" charset="-128"/>
              </a:rPr>
              <a:t>patient’s best interest in the center </a:t>
            </a:r>
            <a:r>
              <a:rPr lang="en-US" altLang="en-US" dirty="0">
                <a:ea typeface="ＭＳ Ｐゴシック" panose="020B0600070205080204" pitchFamily="34" charset="-128"/>
              </a:rPr>
              <a:t>of the process.</a:t>
            </a:r>
          </a:p>
          <a:p>
            <a:pPr lvl="1"/>
            <a:r>
              <a:rPr lang="en-US" altLang="en-US" dirty="0">
                <a:ea typeface="ＭＳ Ｐゴシック" panose="020B0600070205080204" pitchFamily="34" charset="-128"/>
              </a:rPr>
              <a:t>The “triple aim”</a:t>
            </a:r>
          </a:p>
          <a:p>
            <a:r>
              <a:rPr lang="en-US" altLang="en-US" dirty="0">
                <a:ea typeface="ＭＳ Ｐゴシック" panose="020B0600070205080204" pitchFamily="34" charset="-128"/>
              </a:rPr>
              <a:t>…now we add to this the </a:t>
            </a:r>
            <a:r>
              <a:rPr lang="en-US" altLang="en-US" dirty="0">
                <a:solidFill>
                  <a:srgbClr val="FF0000"/>
                </a:solidFill>
                <a:ea typeface="ＭＳ Ｐゴシック" panose="020B0600070205080204" pitchFamily="34" charset="-128"/>
              </a:rPr>
              <a:t>health and well-being of the provider community</a:t>
            </a:r>
            <a:r>
              <a:rPr lang="en-US" altLang="en-US" dirty="0">
                <a:ea typeface="ＭＳ Ｐゴシック" panose="020B0600070205080204" pitchFamily="34" charset="-128"/>
              </a:rPr>
              <a:t> that is caring for this population.</a:t>
            </a:r>
          </a:p>
          <a:p>
            <a:pPr marL="0" indent="0">
              <a:buNone/>
            </a:pPr>
            <a:r>
              <a:rPr lang="en-US" altLang="en-US" sz="3200" i="1" dirty="0">
                <a:ea typeface="ＭＳ Ｐゴシック" panose="020B0600070205080204" pitchFamily="34" charset="-128"/>
              </a:rPr>
              <a:t>The “quadruple aim”... The ultimate goal of any population health program</a:t>
            </a:r>
          </a:p>
        </p:txBody>
      </p:sp>
      <p:sp>
        <p:nvSpPr>
          <p:cNvPr id="31745" name="Title 1">
            <a:extLst>
              <a:ext uri="{FF2B5EF4-FFF2-40B4-BE49-F238E27FC236}">
                <a16:creationId xmlns:a16="http://schemas.microsoft.com/office/drawing/2014/main" id="{7C355854-1F10-3B4D-B26D-CA32227FCF23}"/>
              </a:ext>
            </a:extLst>
          </p:cNvPr>
          <p:cNvSpPr>
            <a:spLocks noGrp="1"/>
          </p:cNvSpPr>
          <p:nvPr>
            <p:ph type="title"/>
          </p:nvPr>
        </p:nvSpPr>
        <p:spPr/>
        <p:txBody>
          <a:bodyPr/>
          <a:lstStyle/>
          <a:p>
            <a:r>
              <a:rPr lang="en-US" altLang="en-US" dirty="0">
                <a:ea typeface="ＭＳ Ｐゴシック" panose="020B0600070205080204" pitchFamily="34" charset="-128"/>
              </a:rPr>
              <a:t>What is Population Health Management?</a:t>
            </a:r>
          </a:p>
        </p:txBody>
      </p:sp>
    </p:spTree>
    <p:extLst>
      <p:ext uri="{BB962C8B-B14F-4D97-AF65-F5344CB8AC3E}">
        <p14:creationId xmlns:p14="http://schemas.microsoft.com/office/powerpoint/2010/main" val="200028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1746">
                                            <p:txEl>
                                              <p:pRg st="0" end="0"/>
                                            </p:txEl>
                                          </p:spTgt>
                                        </p:tgtEl>
                                        <p:attrNameLst>
                                          <p:attrName>style.visibility</p:attrName>
                                        </p:attrNameLst>
                                      </p:cBhvr>
                                      <p:to>
                                        <p:strVal val="visible"/>
                                      </p:to>
                                    </p:set>
                                    <p:animEffect transition="in" filter="dissolve">
                                      <p:cBhvr>
                                        <p:cTn id="7" dur="500"/>
                                        <p:tgtEl>
                                          <p:spTgt spid="317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1746">
                                            <p:txEl>
                                              <p:pRg st="1" end="1"/>
                                            </p:txEl>
                                          </p:spTgt>
                                        </p:tgtEl>
                                        <p:attrNameLst>
                                          <p:attrName>style.visibility</p:attrName>
                                        </p:attrNameLst>
                                      </p:cBhvr>
                                      <p:to>
                                        <p:strVal val="visible"/>
                                      </p:to>
                                    </p:set>
                                    <p:animEffect transition="in" filter="dissolve">
                                      <p:cBhvr>
                                        <p:cTn id="12" dur="500"/>
                                        <p:tgtEl>
                                          <p:spTgt spid="31746">
                                            <p:txEl>
                                              <p:pRg st="1" end="1"/>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31746">
                                            <p:txEl>
                                              <p:pRg st="2" end="2"/>
                                            </p:txEl>
                                          </p:spTgt>
                                        </p:tgtEl>
                                        <p:attrNameLst>
                                          <p:attrName>style.visibility</p:attrName>
                                        </p:attrNameLst>
                                      </p:cBhvr>
                                      <p:to>
                                        <p:strVal val="visible"/>
                                      </p:to>
                                    </p:set>
                                    <p:animEffect transition="in" filter="dissolve">
                                      <p:cBhvr>
                                        <p:cTn id="15" dur="500"/>
                                        <p:tgtEl>
                                          <p:spTgt spid="31746">
                                            <p:txEl>
                                              <p:pRg st="2" end="2"/>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31746">
                                            <p:txEl>
                                              <p:pRg st="3" end="3"/>
                                            </p:txEl>
                                          </p:spTgt>
                                        </p:tgtEl>
                                        <p:attrNameLst>
                                          <p:attrName>style.visibility</p:attrName>
                                        </p:attrNameLst>
                                      </p:cBhvr>
                                      <p:to>
                                        <p:strVal val="visible"/>
                                      </p:to>
                                    </p:set>
                                    <p:animEffect transition="in" filter="dissolve">
                                      <p:cBhvr>
                                        <p:cTn id="18" dur="500"/>
                                        <p:tgtEl>
                                          <p:spTgt spid="31746">
                                            <p:txEl>
                                              <p:pRg st="3" end="3"/>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31746">
                                            <p:txEl>
                                              <p:pRg st="4" end="4"/>
                                            </p:txEl>
                                          </p:spTgt>
                                        </p:tgtEl>
                                        <p:attrNameLst>
                                          <p:attrName>style.visibility</p:attrName>
                                        </p:attrNameLst>
                                      </p:cBhvr>
                                      <p:to>
                                        <p:strVal val="visible"/>
                                      </p:to>
                                    </p:set>
                                    <p:animEffect transition="in" filter="dissolve">
                                      <p:cBhvr>
                                        <p:cTn id="21" dur="500"/>
                                        <p:tgtEl>
                                          <p:spTgt spid="3174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F8F317-574B-8A4F-8B6B-D0F9E753B72A}"/>
              </a:ext>
            </a:extLst>
          </p:cNvPr>
          <p:cNvSpPr>
            <a:spLocks noGrp="1"/>
          </p:cNvSpPr>
          <p:nvPr>
            <p:ph type="body" idx="13"/>
          </p:nvPr>
        </p:nvSpPr>
        <p:spPr/>
        <p:txBody>
          <a:bodyPr>
            <a:normAutofit fontScale="92500" lnSpcReduction="10000"/>
          </a:bodyPr>
          <a:lstStyle/>
          <a:p>
            <a:r>
              <a:rPr lang="en-US" sz="3600" dirty="0"/>
              <a:t>Many sessions were touched on in this talk … review others to dive deeper</a:t>
            </a:r>
          </a:p>
          <a:p>
            <a:r>
              <a:rPr lang="en-US" sz="3600" dirty="0"/>
              <a:t>Thanks for viewing this educational session on Population Health Management!</a:t>
            </a:r>
          </a:p>
          <a:p>
            <a:r>
              <a:rPr lang="en-US" sz="3600" dirty="0"/>
              <a:t>Post test is next - Good Luck!!</a:t>
            </a:r>
          </a:p>
          <a:p>
            <a:endParaRPr lang="en-US" dirty="0"/>
          </a:p>
          <a:p>
            <a:pPr marL="0" indent="0">
              <a:buNone/>
            </a:pPr>
            <a:endParaRPr lang="en-US" dirty="0"/>
          </a:p>
          <a:p>
            <a:endParaRPr lang="en-US" dirty="0"/>
          </a:p>
          <a:p>
            <a:r>
              <a:rPr lang="en-US" dirty="0"/>
              <a:t>Questions …. Nick Ulmer, MD CPC FAAFP</a:t>
            </a:r>
          </a:p>
          <a:p>
            <a:pPr lvl="1"/>
            <a:r>
              <a:rPr lang="en-US" b="1" dirty="0">
                <a:hlinkClick r:id="rId3"/>
              </a:rPr>
              <a:t>NUlmer@protimellc.com</a:t>
            </a:r>
            <a:endParaRPr lang="en-US" b="1" dirty="0"/>
          </a:p>
          <a:p>
            <a:pPr marL="291600" lvl="1" indent="0">
              <a:buNone/>
            </a:pPr>
            <a:endParaRPr lang="en-US" dirty="0"/>
          </a:p>
        </p:txBody>
      </p:sp>
      <p:sp>
        <p:nvSpPr>
          <p:cNvPr id="2" name="Title 1">
            <a:extLst>
              <a:ext uri="{FF2B5EF4-FFF2-40B4-BE49-F238E27FC236}">
                <a16:creationId xmlns:a16="http://schemas.microsoft.com/office/drawing/2014/main" id="{90083DD5-4F3B-2D4A-9D33-2F14512ADE1F}"/>
              </a:ext>
            </a:extLst>
          </p:cNvPr>
          <p:cNvSpPr>
            <a:spLocks noGrp="1"/>
          </p:cNvSpPr>
          <p:nvPr>
            <p:ph type="title"/>
          </p:nvPr>
        </p:nvSpPr>
        <p:spPr/>
        <p:txBody>
          <a:bodyPr/>
          <a:lstStyle/>
          <a:p>
            <a:r>
              <a:rPr lang="en-US" dirty="0"/>
              <a:t>Closing</a:t>
            </a:r>
          </a:p>
        </p:txBody>
      </p:sp>
    </p:spTree>
    <p:extLst>
      <p:ext uri="{BB962C8B-B14F-4D97-AF65-F5344CB8AC3E}">
        <p14:creationId xmlns:p14="http://schemas.microsoft.com/office/powerpoint/2010/main" val="2783822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AD990EA-3221-724A-AE17-C4AE80E1A359}"/>
              </a:ext>
            </a:extLst>
          </p:cNvPr>
          <p:cNvSpPr>
            <a:spLocks noGrp="1"/>
          </p:cNvSpPr>
          <p:nvPr>
            <p:ph type="body" idx="1"/>
          </p:nvPr>
        </p:nvSpPr>
        <p:spPr>
          <a:xfrm>
            <a:off x="466343" y="5625956"/>
            <a:ext cx="11259311" cy="840560"/>
          </a:xfrm>
        </p:spPr>
        <p:txBody>
          <a:bodyPr>
            <a:normAutofit/>
          </a:bodyPr>
          <a:lstStyle/>
          <a:p>
            <a:pPr algn="ctr"/>
            <a:r>
              <a:rPr lang="en-US" sz="2200" dirty="0"/>
              <a:t>Nick Ulmer, </a:t>
            </a:r>
            <a:r>
              <a:rPr lang="en-US" sz="1900" dirty="0"/>
              <a:t>MD CPC FAAFP</a:t>
            </a:r>
          </a:p>
        </p:txBody>
      </p:sp>
      <p:sp>
        <p:nvSpPr>
          <p:cNvPr id="4" name="Text Placeholder 3">
            <a:extLst>
              <a:ext uri="{FF2B5EF4-FFF2-40B4-BE49-F238E27FC236}">
                <a16:creationId xmlns:a16="http://schemas.microsoft.com/office/drawing/2014/main" id="{B754C708-1494-364D-A68F-11806A72D9EE}"/>
              </a:ext>
            </a:extLst>
          </p:cNvPr>
          <p:cNvSpPr>
            <a:spLocks noGrp="1"/>
          </p:cNvSpPr>
          <p:nvPr>
            <p:ph type="body" idx="13"/>
          </p:nvPr>
        </p:nvSpPr>
        <p:spPr>
          <a:xfrm>
            <a:off x="466343" y="2126604"/>
            <a:ext cx="11259311" cy="2150366"/>
          </a:xfrm>
        </p:spPr>
        <p:txBody>
          <a:bodyPr>
            <a:normAutofit/>
          </a:bodyPr>
          <a:lstStyle/>
          <a:p>
            <a:pPr algn="ctr"/>
            <a:r>
              <a:rPr lang="en-US" sz="4400" b="1" dirty="0"/>
              <a:t>Population Health Management:                 More Than Just Seeing Patients</a:t>
            </a:r>
          </a:p>
        </p:txBody>
      </p:sp>
      <p:sp>
        <p:nvSpPr>
          <p:cNvPr id="6" name="Title 5">
            <a:extLst>
              <a:ext uri="{FF2B5EF4-FFF2-40B4-BE49-F238E27FC236}">
                <a16:creationId xmlns:a16="http://schemas.microsoft.com/office/drawing/2014/main" id="{D6C84F54-4061-744F-AB7D-1AADB0929C22}"/>
              </a:ext>
            </a:extLst>
          </p:cNvPr>
          <p:cNvSpPr>
            <a:spLocks noGrp="1"/>
          </p:cNvSpPr>
          <p:nvPr>
            <p:ph type="title"/>
          </p:nvPr>
        </p:nvSpPr>
        <p:spPr>
          <a:xfrm>
            <a:off x="-2" y="777618"/>
            <a:ext cx="12192000" cy="765109"/>
          </a:xfrm>
        </p:spPr>
        <p:txBody>
          <a:bodyPr>
            <a:normAutofit fontScale="90000"/>
          </a:bodyPr>
          <a:lstStyle/>
          <a:p>
            <a:r>
              <a:rPr lang="en-US" sz="3600" dirty="0"/>
              <a:t>Practice Enhancement Through Clinically Correct Coding</a:t>
            </a:r>
            <a:br>
              <a:rPr lang="en-US" dirty="0"/>
            </a:br>
            <a:r>
              <a:rPr lang="en-US" sz="2000" dirty="0">
                <a:solidFill>
                  <a:schemeClr val="tx1"/>
                </a:solidFill>
              </a:rPr>
              <a:t>2023 Curriculum</a:t>
            </a:r>
            <a:endParaRPr lang="en-US" dirty="0">
              <a:solidFill>
                <a:schemeClr val="tx1"/>
              </a:solidFill>
            </a:endParaRPr>
          </a:p>
        </p:txBody>
      </p:sp>
    </p:spTree>
    <p:extLst>
      <p:ext uri="{BB962C8B-B14F-4D97-AF65-F5344CB8AC3E}">
        <p14:creationId xmlns:p14="http://schemas.microsoft.com/office/powerpoint/2010/main" val="857915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F8F317-574B-8A4F-8B6B-D0F9E753B72A}"/>
              </a:ext>
            </a:extLst>
          </p:cNvPr>
          <p:cNvSpPr>
            <a:spLocks noGrp="1"/>
          </p:cNvSpPr>
          <p:nvPr>
            <p:ph type="body" idx="13"/>
          </p:nvPr>
        </p:nvSpPr>
        <p:spPr/>
        <p:txBody>
          <a:bodyPr/>
          <a:lstStyle/>
          <a:p>
            <a:r>
              <a:rPr lang="en-US" sz="3600" dirty="0"/>
              <a:t>Thanks for viewing this educational session!</a:t>
            </a:r>
          </a:p>
          <a:p>
            <a:r>
              <a:rPr lang="en-US" sz="3600" dirty="0"/>
              <a:t>Post test is next - Good Luck!!</a:t>
            </a:r>
          </a:p>
          <a:p>
            <a:endParaRPr lang="en-US" dirty="0"/>
          </a:p>
          <a:p>
            <a:pPr marL="0" indent="0">
              <a:buNone/>
            </a:pPr>
            <a:endParaRPr lang="en-US" dirty="0"/>
          </a:p>
          <a:p>
            <a:endParaRPr lang="en-US" dirty="0"/>
          </a:p>
          <a:p>
            <a:r>
              <a:rPr lang="en-US" dirty="0"/>
              <a:t>Questions …. Nick Ulmer, MD CPC FAAFP</a:t>
            </a:r>
          </a:p>
          <a:p>
            <a:pPr lvl="1"/>
            <a:r>
              <a:rPr lang="en-US" b="1" dirty="0">
                <a:hlinkClick r:id="rId3"/>
              </a:rPr>
              <a:t>EUlmerMD@srhs.com</a:t>
            </a:r>
            <a:endParaRPr lang="en-US" b="1" dirty="0"/>
          </a:p>
          <a:p>
            <a:pPr marL="291600" lvl="1" indent="0">
              <a:buNone/>
            </a:pPr>
            <a:endParaRPr lang="en-US" dirty="0"/>
          </a:p>
        </p:txBody>
      </p:sp>
      <p:sp>
        <p:nvSpPr>
          <p:cNvPr id="2" name="Title 1">
            <a:extLst>
              <a:ext uri="{FF2B5EF4-FFF2-40B4-BE49-F238E27FC236}">
                <a16:creationId xmlns:a16="http://schemas.microsoft.com/office/drawing/2014/main" id="{90083DD5-4F3B-2D4A-9D33-2F14512ADE1F}"/>
              </a:ext>
            </a:extLst>
          </p:cNvPr>
          <p:cNvSpPr>
            <a:spLocks noGrp="1"/>
          </p:cNvSpPr>
          <p:nvPr>
            <p:ph type="title"/>
          </p:nvPr>
        </p:nvSpPr>
        <p:spPr/>
        <p:txBody>
          <a:bodyPr/>
          <a:lstStyle/>
          <a:p>
            <a:r>
              <a:rPr lang="en-US" dirty="0"/>
              <a:t>Closing</a:t>
            </a:r>
          </a:p>
        </p:txBody>
      </p:sp>
    </p:spTree>
    <p:extLst>
      <p:ext uri="{BB962C8B-B14F-4D97-AF65-F5344CB8AC3E}">
        <p14:creationId xmlns:p14="http://schemas.microsoft.com/office/powerpoint/2010/main" val="1871043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AD990EA-3221-724A-AE17-C4AE80E1A359}"/>
              </a:ext>
            </a:extLst>
          </p:cNvPr>
          <p:cNvSpPr>
            <a:spLocks noGrp="1"/>
          </p:cNvSpPr>
          <p:nvPr>
            <p:ph type="body" idx="1"/>
          </p:nvPr>
        </p:nvSpPr>
        <p:spPr>
          <a:xfrm>
            <a:off x="466343" y="5625956"/>
            <a:ext cx="11259311" cy="840560"/>
          </a:xfrm>
        </p:spPr>
        <p:txBody>
          <a:bodyPr>
            <a:normAutofit/>
          </a:bodyPr>
          <a:lstStyle/>
          <a:p>
            <a:pPr algn="ctr"/>
            <a:r>
              <a:rPr lang="en-US" sz="2200" dirty="0"/>
              <a:t>Nick Ulmer, </a:t>
            </a:r>
            <a:r>
              <a:rPr lang="en-US" sz="1900" dirty="0"/>
              <a:t>MD CPC FAAFP</a:t>
            </a:r>
          </a:p>
        </p:txBody>
      </p:sp>
      <p:sp>
        <p:nvSpPr>
          <p:cNvPr id="6" name="Title 5">
            <a:extLst>
              <a:ext uri="{FF2B5EF4-FFF2-40B4-BE49-F238E27FC236}">
                <a16:creationId xmlns:a16="http://schemas.microsoft.com/office/drawing/2014/main" id="{D6C84F54-4061-744F-AB7D-1AADB0929C22}"/>
              </a:ext>
            </a:extLst>
          </p:cNvPr>
          <p:cNvSpPr>
            <a:spLocks noGrp="1"/>
          </p:cNvSpPr>
          <p:nvPr>
            <p:ph type="title"/>
          </p:nvPr>
        </p:nvSpPr>
        <p:spPr>
          <a:xfrm>
            <a:off x="0" y="751058"/>
            <a:ext cx="12192000" cy="765109"/>
          </a:xfrm>
        </p:spPr>
        <p:txBody>
          <a:bodyPr>
            <a:normAutofit fontScale="90000"/>
          </a:bodyPr>
          <a:lstStyle/>
          <a:p>
            <a:r>
              <a:rPr lang="en-US" sz="3600" dirty="0"/>
              <a:t>RHP Insight Education Session</a:t>
            </a:r>
            <a:br>
              <a:rPr lang="en-US" dirty="0"/>
            </a:br>
            <a:r>
              <a:rPr lang="en-US" sz="2000" dirty="0">
                <a:solidFill>
                  <a:schemeClr val="tx1"/>
                </a:solidFill>
              </a:rPr>
              <a:t>2023 Curriculum</a:t>
            </a:r>
            <a:endParaRPr lang="en-US" dirty="0">
              <a:solidFill>
                <a:schemeClr val="tx1"/>
              </a:solidFill>
            </a:endParaRPr>
          </a:p>
        </p:txBody>
      </p:sp>
      <p:sp>
        <p:nvSpPr>
          <p:cNvPr id="8" name="Text Placeholder 3">
            <a:extLst>
              <a:ext uri="{FF2B5EF4-FFF2-40B4-BE49-F238E27FC236}">
                <a16:creationId xmlns:a16="http://schemas.microsoft.com/office/drawing/2014/main" id="{8D4B4370-0169-3E59-7998-836E882E8544}"/>
              </a:ext>
            </a:extLst>
          </p:cNvPr>
          <p:cNvSpPr>
            <a:spLocks noGrp="1"/>
          </p:cNvSpPr>
          <p:nvPr>
            <p:ph type="body" idx="13"/>
          </p:nvPr>
        </p:nvSpPr>
        <p:spPr>
          <a:xfrm>
            <a:off x="466343" y="2353817"/>
            <a:ext cx="11259311" cy="2150366"/>
          </a:xfrm>
        </p:spPr>
        <p:txBody>
          <a:bodyPr>
            <a:normAutofit/>
          </a:bodyPr>
          <a:lstStyle/>
          <a:p>
            <a:pPr algn="ctr"/>
            <a:r>
              <a:rPr lang="en-US" sz="4000" b="1" dirty="0"/>
              <a:t>Population Health Management:                 More Than Just Seeing Patients</a:t>
            </a:r>
          </a:p>
        </p:txBody>
      </p:sp>
    </p:spTree>
    <p:extLst>
      <p:ext uri="{BB962C8B-B14F-4D97-AF65-F5344CB8AC3E}">
        <p14:creationId xmlns:p14="http://schemas.microsoft.com/office/powerpoint/2010/main" val="3587932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descr="Graphical user interface&#10;&#10;Description automatically generated with medium confidence">
            <a:extLst>
              <a:ext uri="{FF2B5EF4-FFF2-40B4-BE49-F238E27FC236}">
                <a16:creationId xmlns:a16="http://schemas.microsoft.com/office/drawing/2014/main" id="{83D8140A-6793-F067-1314-C390CF42A81C}"/>
              </a:ext>
            </a:extLst>
          </p:cNvPr>
          <p:cNvPicPr>
            <a:picLocks noGrp="1" noChangeAspect="1"/>
          </p:cNvPicPr>
          <p:nvPr>
            <p:ph idx="1"/>
          </p:nvPr>
        </p:nvPicPr>
        <p:blipFill>
          <a:blip r:embed="rId2"/>
          <a:stretch>
            <a:fillRect/>
          </a:stretch>
        </p:blipFill>
        <p:spPr>
          <a:xfrm>
            <a:off x="553918" y="529927"/>
            <a:ext cx="11084164" cy="6058691"/>
          </a:xfrm>
          <a:prstGeom prst="rect">
            <a:avLst/>
          </a:prstGeom>
          <a:noFill/>
        </p:spPr>
      </p:pic>
      <p:sp>
        <p:nvSpPr>
          <p:cNvPr id="4" name="TextBox 3">
            <a:extLst>
              <a:ext uri="{FF2B5EF4-FFF2-40B4-BE49-F238E27FC236}">
                <a16:creationId xmlns:a16="http://schemas.microsoft.com/office/drawing/2014/main" id="{FA5851AF-578A-3F52-4FAC-2A38B565BB28}"/>
              </a:ext>
            </a:extLst>
          </p:cNvPr>
          <p:cNvSpPr txBox="1"/>
          <p:nvPr/>
        </p:nvSpPr>
        <p:spPr>
          <a:xfrm>
            <a:off x="417095" y="68262"/>
            <a:ext cx="11277304" cy="461665"/>
          </a:xfrm>
          <a:prstGeom prst="rect">
            <a:avLst/>
          </a:prstGeom>
          <a:noFill/>
        </p:spPr>
        <p:txBody>
          <a:bodyPr wrap="square" rtlCol="0">
            <a:spAutoFit/>
          </a:bodyPr>
          <a:lstStyle/>
          <a:p>
            <a:pPr algn="ctr"/>
            <a:r>
              <a:rPr lang="en-US" sz="2400" b="1" dirty="0"/>
              <a:t>2023 Stars/ACO Quality Metrics</a:t>
            </a:r>
          </a:p>
        </p:txBody>
      </p:sp>
    </p:spTree>
    <p:extLst>
      <p:ext uri="{BB962C8B-B14F-4D97-AF65-F5344CB8AC3E}">
        <p14:creationId xmlns:p14="http://schemas.microsoft.com/office/powerpoint/2010/main" val="3064075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859645-976E-124B-AC59-8EDF54F55B16}"/>
              </a:ext>
            </a:extLst>
          </p:cNvPr>
          <p:cNvSpPr>
            <a:spLocks noGrp="1"/>
          </p:cNvSpPr>
          <p:nvPr>
            <p:ph type="body" idx="13"/>
          </p:nvPr>
        </p:nvSpPr>
        <p:spPr/>
        <p:txBody>
          <a:bodyPr>
            <a:normAutofit lnSpcReduction="10000"/>
          </a:bodyPr>
          <a:lstStyle/>
          <a:p>
            <a:pPr marL="342900" indent="-342900">
              <a:buFont typeface="+mj-lt"/>
              <a:buAutoNum type="arabicPeriod"/>
            </a:pPr>
            <a:r>
              <a:rPr lang="en-US" sz="1600" b="1" dirty="0"/>
              <a:t>2022 Medicare Parts A &amp; B Premiums and Deductibles - Nov 12, 2021 (</a:t>
            </a:r>
            <a:r>
              <a:rPr lang="en-US" sz="1600" b="1" dirty="0">
                <a:hlinkClick r:id="rId3"/>
              </a:rPr>
              <a:t>https://www.cms.gov/newsroom/fact-sheets/2022-medicare-parts-b-premiums-and-deductibles2022-medicare-part-d-income-related-monthly-adjustment</a:t>
            </a:r>
            <a:r>
              <a:rPr lang="en-US" sz="1600" b="1" dirty="0"/>
              <a:t>)</a:t>
            </a:r>
          </a:p>
          <a:p>
            <a:pPr marL="342900" indent="-342900">
              <a:buFont typeface="+mj-lt"/>
              <a:buAutoNum type="arabicPeriod"/>
            </a:pPr>
            <a:r>
              <a:rPr lang="en-US" sz="1600" b="1" dirty="0"/>
              <a:t>Pinson and Tang;  2022 CDI Pocket Guide, pp 23-26, 31-35.</a:t>
            </a:r>
          </a:p>
          <a:p>
            <a:pPr marL="342900" indent="-342900">
              <a:buFont typeface="+mj-lt"/>
              <a:buAutoNum type="arabicPeriod"/>
            </a:pPr>
            <a:r>
              <a:rPr lang="en-US" sz="1600" b="1" dirty="0"/>
              <a:t>What is an ACO? (</a:t>
            </a:r>
            <a:r>
              <a:rPr lang="en-US" sz="1600" b="1" dirty="0">
                <a:hlinkClick r:id="rId4"/>
              </a:rPr>
              <a:t>https://www.cms.gov/Medicare/Medicare-Fee-for-Service-Payment/ACO</a:t>
            </a:r>
            <a:r>
              <a:rPr lang="en-US" sz="1600" b="1" dirty="0"/>
              <a:t>) </a:t>
            </a:r>
          </a:p>
          <a:p>
            <a:pPr marL="342900" indent="-342900">
              <a:buFont typeface="+mj-lt"/>
              <a:buAutoNum type="arabicPeriod"/>
            </a:pPr>
            <a:r>
              <a:rPr lang="en-US" sz="1600" b="1" dirty="0"/>
              <a:t>HEDIS and ACO Quality 2022 Measures. (</a:t>
            </a:r>
            <a:r>
              <a:rPr lang="en-US" sz="1600" b="1" dirty="0">
                <a:hlinkClick r:id="rId5"/>
              </a:rPr>
              <a:t>https://www.ncqa.org/hedis/measures/</a:t>
            </a:r>
            <a:r>
              <a:rPr lang="en-US" sz="1600" b="1" dirty="0"/>
              <a:t> and </a:t>
            </a:r>
            <a:r>
              <a:rPr lang="en-US" sz="1600" b="1" dirty="0">
                <a:hlinkClick r:id="rId6"/>
              </a:rPr>
              <a:t>https://www.naacos.com/assets/docs/pdf/2021/ACO-QualityChanges2021_2022.012521.pdf</a:t>
            </a:r>
            <a:r>
              <a:rPr lang="en-US" sz="1600" b="1" dirty="0"/>
              <a:t>)</a:t>
            </a:r>
          </a:p>
          <a:p>
            <a:pPr marL="342900" indent="-342900">
              <a:buFont typeface="+mj-lt"/>
              <a:buAutoNum type="arabicPeriod"/>
            </a:pPr>
            <a:r>
              <a:rPr lang="en-US" sz="1600" b="1" dirty="0"/>
              <a:t>Report to Congress:  Medicare Advantage Risk Adjustment – December 2021 (</a:t>
            </a:r>
            <a:r>
              <a:rPr lang="en-US" sz="1600" b="1" dirty="0">
                <a:hlinkClick r:id="rId7"/>
              </a:rPr>
              <a:t>https://www.cms.gov/files/document/report-congress-risk-adjustment-medicare-advantage-december-2021.pdf</a:t>
            </a:r>
            <a:r>
              <a:rPr lang="en-US" sz="1600" b="1" dirty="0"/>
              <a:t>)</a:t>
            </a:r>
          </a:p>
          <a:p>
            <a:pPr marL="342900" indent="-342900">
              <a:buFont typeface="+mj-lt"/>
              <a:buAutoNum type="arabicPeriod"/>
            </a:pPr>
            <a:r>
              <a:rPr lang="en-US" sz="1600" b="1" dirty="0" err="1"/>
              <a:t>Keehan</a:t>
            </a:r>
            <a:r>
              <a:rPr lang="en-US" sz="1600" b="1" dirty="0"/>
              <a:t>, SP, </a:t>
            </a:r>
            <a:r>
              <a:rPr lang="en-US" sz="1600" b="1" dirty="0" err="1"/>
              <a:t>Cuckler</a:t>
            </a:r>
            <a:r>
              <a:rPr lang="en-US" sz="1600" b="1" dirty="0"/>
              <a:t> GA, </a:t>
            </a:r>
            <a:r>
              <a:rPr lang="en-US" sz="1600" b="1" dirty="0" err="1"/>
              <a:t>Poisal</a:t>
            </a:r>
            <a:r>
              <a:rPr lang="en-US" sz="1600" b="1" dirty="0"/>
              <a:t> JA, et. Al.  National health expenditure </a:t>
            </a:r>
            <a:r>
              <a:rPr lang="en-US" sz="1600" b="1" dirty="0" err="1"/>
              <a:t>pojections</a:t>
            </a:r>
            <a:r>
              <a:rPr lang="en-US" sz="1600" b="1" dirty="0"/>
              <a:t>.  2019-28.  </a:t>
            </a:r>
            <a:r>
              <a:rPr lang="en-US" sz="1600" b="1" i="1" dirty="0"/>
              <a:t>Health Affairs 2020; 39(4):704-14.</a:t>
            </a:r>
          </a:p>
          <a:p>
            <a:pPr marL="342900" indent="-342900">
              <a:buFont typeface="+mj-lt"/>
              <a:buAutoNum type="arabicPeriod"/>
            </a:pPr>
            <a:r>
              <a:rPr lang="en-US" sz="1600" dirty="0">
                <a:hlinkClick r:id="rId8"/>
              </a:rPr>
              <a:t>https://cpt-international.ama-assn.org/relative-value-units</a:t>
            </a:r>
            <a:endParaRPr lang="en-US" sz="1600" dirty="0"/>
          </a:p>
          <a:p>
            <a:pPr marL="342900" indent="-342900">
              <a:buFont typeface="+mj-lt"/>
              <a:buAutoNum type="arabicPeriod"/>
            </a:pPr>
            <a:r>
              <a:rPr lang="en-US" sz="1600" dirty="0">
                <a:hlinkClick r:id="rId9"/>
              </a:rPr>
              <a:t>https://www.ama-assn.org/about/rvs-update-committee-ruc/composition-rvs-update-committee-ruc</a:t>
            </a:r>
            <a:endParaRPr lang="en-US" sz="1600" dirty="0"/>
          </a:p>
          <a:p>
            <a:pPr marL="342900" indent="-342900">
              <a:buFont typeface="+mj-lt"/>
              <a:buAutoNum type="arabicPeriod"/>
            </a:pPr>
            <a:r>
              <a:rPr lang="en-US" sz="1600" dirty="0">
                <a:hlinkClick r:id="rId10"/>
              </a:rPr>
              <a:t>https://innovation.cms.gov/innovation-models/gpdc-model</a:t>
            </a:r>
            <a:endParaRPr lang="en-US" sz="1600" dirty="0"/>
          </a:p>
          <a:p>
            <a:pPr marL="342900" indent="-342900">
              <a:buFont typeface="+mj-lt"/>
              <a:buAutoNum type="arabicPeriod"/>
            </a:pPr>
            <a:r>
              <a:rPr lang="en-US" sz="1600" dirty="0">
                <a:hlinkClick r:id="rId11"/>
              </a:rPr>
              <a:t>https://www.dpcare.org/</a:t>
            </a:r>
            <a:r>
              <a:rPr lang="en-US" sz="1600" dirty="0"/>
              <a:t> </a:t>
            </a:r>
          </a:p>
          <a:p>
            <a:pPr marL="342900" indent="-342900">
              <a:buFont typeface="+mj-lt"/>
              <a:buAutoNum type="arabicPeriod"/>
            </a:pPr>
            <a:r>
              <a:rPr lang="en-US" sz="1600" dirty="0">
                <a:hlinkClick r:id="rId12"/>
              </a:rPr>
              <a:t>https://www.ma-pdpcahps.org/en/Current-Data-Collection-Materials/</a:t>
            </a:r>
            <a:r>
              <a:rPr lang="en-US" sz="1600" dirty="0"/>
              <a:t> </a:t>
            </a:r>
          </a:p>
          <a:p>
            <a:pPr marL="342900" indent="-342900">
              <a:buFont typeface="+mj-lt"/>
              <a:buAutoNum type="arabicPeriod"/>
            </a:pPr>
            <a:r>
              <a:rPr lang="en-US" sz="1600" dirty="0">
                <a:hlinkClick r:id="rId13"/>
              </a:rPr>
              <a:t>https://www.actuary.org/node/13472</a:t>
            </a:r>
            <a:r>
              <a:rPr lang="en-US" sz="1600" dirty="0"/>
              <a:t> </a:t>
            </a:r>
          </a:p>
          <a:p>
            <a:pPr marL="514350" indent="-514350">
              <a:buFont typeface="+mj-lt"/>
              <a:buAutoNum type="arabicPeriod"/>
            </a:pPr>
            <a:endParaRPr lang="en-US" dirty="0"/>
          </a:p>
        </p:txBody>
      </p:sp>
      <p:sp>
        <p:nvSpPr>
          <p:cNvPr id="2" name="Title 1">
            <a:extLst>
              <a:ext uri="{FF2B5EF4-FFF2-40B4-BE49-F238E27FC236}">
                <a16:creationId xmlns:a16="http://schemas.microsoft.com/office/drawing/2014/main" id="{E491CD00-6696-F843-8B65-D04CDEAE99F3}"/>
              </a:ext>
            </a:extLst>
          </p:cNvPr>
          <p:cNvSpPr>
            <a:spLocks noGrp="1"/>
          </p:cNvSpPr>
          <p:nvPr>
            <p:ph type="title"/>
          </p:nvPr>
        </p:nvSpPr>
        <p:spPr/>
        <p:txBody>
          <a:bodyPr/>
          <a:lstStyle/>
          <a:p>
            <a:r>
              <a:rPr lang="en-US" dirty="0"/>
              <a:t>Resources</a:t>
            </a:r>
          </a:p>
        </p:txBody>
      </p:sp>
    </p:spTree>
    <p:extLst>
      <p:ext uri="{BB962C8B-B14F-4D97-AF65-F5344CB8AC3E}">
        <p14:creationId xmlns:p14="http://schemas.microsoft.com/office/powerpoint/2010/main" val="1195167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8962B8-25E3-8745-BAF6-DC6E16016052}"/>
              </a:ext>
            </a:extLst>
          </p:cNvPr>
          <p:cNvSpPr>
            <a:spLocks noGrp="1"/>
          </p:cNvSpPr>
          <p:nvPr>
            <p:ph type="body" idx="13"/>
          </p:nvPr>
        </p:nvSpPr>
        <p:spPr/>
        <p:txBody>
          <a:bodyPr>
            <a:normAutofit/>
          </a:bodyPr>
          <a:lstStyle/>
          <a:p>
            <a:pPr marL="0" indent="0" algn="ctr">
              <a:buNone/>
            </a:pPr>
            <a:endParaRPr lang="en-US" sz="3000" dirty="0"/>
          </a:p>
          <a:p>
            <a:pPr marL="0" indent="0" algn="ctr">
              <a:buNone/>
            </a:pPr>
            <a:r>
              <a:rPr lang="en-US" sz="3000" dirty="0"/>
              <a:t>Before viewing this module of the </a:t>
            </a:r>
            <a:r>
              <a:rPr lang="en-US" sz="3000" i="1" dirty="0"/>
              <a:t>Practice Enhancement </a:t>
            </a:r>
            <a:r>
              <a:rPr lang="en-US" sz="3000" dirty="0"/>
              <a:t>curriculum, you are encouraged to go to the </a:t>
            </a:r>
            <a:r>
              <a:rPr lang="en-US" sz="3000" b="1" i="1" dirty="0"/>
              <a:t>Resources</a:t>
            </a:r>
            <a:r>
              <a:rPr lang="en-US" sz="3000" dirty="0"/>
              <a:t> folder to review the handout(s) that coincide with this session</a:t>
            </a:r>
          </a:p>
          <a:p>
            <a:pPr marL="0" indent="0" algn="ctr">
              <a:buNone/>
            </a:pPr>
            <a:endParaRPr lang="en-US" sz="3000" dirty="0"/>
          </a:p>
          <a:p>
            <a:pPr marL="0" indent="0" algn="ctr">
              <a:buNone/>
            </a:pPr>
            <a:r>
              <a:rPr lang="en-US" sz="3000" dirty="0"/>
              <a:t>These resources may be beneficial tools                                               to have when viewing this module, however,                                                                       review of this material is </a:t>
            </a:r>
            <a:r>
              <a:rPr lang="en-US" sz="3000" i="1" dirty="0"/>
              <a:t>optional</a:t>
            </a:r>
            <a:r>
              <a:rPr lang="en-US" sz="3000" dirty="0"/>
              <a:t> and </a:t>
            </a:r>
            <a:r>
              <a:rPr lang="en-US" sz="3000" u="sng" dirty="0"/>
              <a:t>not required</a:t>
            </a:r>
            <a:r>
              <a:rPr lang="en-US" sz="3000" dirty="0"/>
              <a:t> for CME attainment </a:t>
            </a:r>
          </a:p>
          <a:p>
            <a:pPr marL="0" indent="0">
              <a:buNone/>
            </a:pPr>
            <a:endParaRPr lang="en-US" dirty="0"/>
          </a:p>
        </p:txBody>
      </p:sp>
      <p:sp>
        <p:nvSpPr>
          <p:cNvPr id="2" name="Title 1">
            <a:extLst>
              <a:ext uri="{FF2B5EF4-FFF2-40B4-BE49-F238E27FC236}">
                <a16:creationId xmlns:a16="http://schemas.microsoft.com/office/drawing/2014/main" id="{0F292B00-5244-454E-8519-2924C3D61D32}"/>
              </a:ext>
            </a:extLst>
          </p:cNvPr>
          <p:cNvSpPr>
            <a:spLocks noGrp="1"/>
          </p:cNvSpPr>
          <p:nvPr>
            <p:ph type="title"/>
          </p:nvPr>
        </p:nvSpPr>
        <p:spPr/>
        <p:txBody>
          <a:bodyPr/>
          <a:lstStyle/>
          <a:p>
            <a:r>
              <a:rPr lang="en-US" dirty="0"/>
              <a:t>Course Preparation and CME Information</a:t>
            </a:r>
          </a:p>
        </p:txBody>
      </p:sp>
      <p:pic>
        <p:nvPicPr>
          <p:cNvPr id="4" name="Picture 3" descr="A picture containing looking, sitting, woman, laptop&#10;&#10;Description automatically generated">
            <a:extLst>
              <a:ext uri="{FF2B5EF4-FFF2-40B4-BE49-F238E27FC236}">
                <a16:creationId xmlns:a16="http://schemas.microsoft.com/office/drawing/2014/main" id="{081681B3-2667-7F49-90F6-E4C57A6540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027" y="6297365"/>
            <a:ext cx="933235" cy="246888"/>
          </a:xfrm>
          <a:prstGeom prst="rect">
            <a:avLst/>
          </a:prstGeom>
        </p:spPr>
      </p:pic>
    </p:spTree>
    <p:extLst>
      <p:ext uri="{BB962C8B-B14F-4D97-AF65-F5344CB8AC3E}">
        <p14:creationId xmlns:p14="http://schemas.microsoft.com/office/powerpoint/2010/main" val="27101550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754C708-1494-364D-A68F-11806A72D9EE}"/>
              </a:ext>
            </a:extLst>
          </p:cNvPr>
          <p:cNvSpPr>
            <a:spLocks noGrp="1"/>
          </p:cNvSpPr>
          <p:nvPr>
            <p:ph type="body" idx="13"/>
          </p:nvPr>
        </p:nvSpPr>
        <p:spPr/>
        <p:txBody>
          <a:bodyPr>
            <a:normAutofit/>
          </a:bodyPr>
          <a:lstStyle/>
          <a:p>
            <a:pPr marL="0" indent="0" algn="ctr">
              <a:buNone/>
            </a:pPr>
            <a:endParaRPr lang="en-US" sz="5400" b="1" dirty="0"/>
          </a:p>
          <a:p>
            <a:pPr marL="0" indent="0" algn="ctr">
              <a:buNone/>
            </a:pPr>
            <a:r>
              <a:rPr lang="en-US" sz="4800" b="1" dirty="0"/>
              <a:t>Population Health Management:       It’s More Than Just Seeing Patients</a:t>
            </a:r>
            <a:endParaRPr lang="en-US" sz="4800" dirty="0"/>
          </a:p>
        </p:txBody>
      </p:sp>
      <p:sp>
        <p:nvSpPr>
          <p:cNvPr id="6" name="Title 5">
            <a:extLst>
              <a:ext uri="{FF2B5EF4-FFF2-40B4-BE49-F238E27FC236}">
                <a16:creationId xmlns:a16="http://schemas.microsoft.com/office/drawing/2014/main" id="{D6C84F54-4061-744F-AB7D-1AADB0929C22}"/>
              </a:ext>
            </a:extLst>
          </p:cNvPr>
          <p:cNvSpPr>
            <a:spLocks noGrp="1"/>
          </p:cNvSpPr>
          <p:nvPr>
            <p:ph type="title"/>
          </p:nvPr>
        </p:nvSpPr>
        <p:spPr/>
        <p:txBody>
          <a:bodyPr>
            <a:normAutofit fontScale="90000"/>
          </a:bodyPr>
          <a:lstStyle/>
          <a:p>
            <a:br>
              <a:rPr lang="en-US" dirty="0"/>
            </a:br>
            <a:endParaRPr lang="en-US" dirty="0">
              <a:solidFill>
                <a:schemeClr val="tx1"/>
              </a:solidFill>
            </a:endParaRPr>
          </a:p>
        </p:txBody>
      </p:sp>
      <p:sp>
        <p:nvSpPr>
          <p:cNvPr id="3" name="Text Placeholder 2">
            <a:extLst>
              <a:ext uri="{FF2B5EF4-FFF2-40B4-BE49-F238E27FC236}">
                <a16:creationId xmlns:a16="http://schemas.microsoft.com/office/drawing/2014/main" id="{3AD990EA-3221-724A-AE17-C4AE80E1A359}"/>
              </a:ext>
            </a:extLst>
          </p:cNvPr>
          <p:cNvSpPr>
            <a:spLocks noGrp="1"/>
          </p:cNvSpPr>
          <p:nvPr>
            <p:ph type="subTitle" idx="4294967295"/>
          </p:nvPr>
        </p:nvSpPr>
        <p:spPr>
          <a:xfrm>
            <a:off x="85725" y="6089650"/>
            <a:ext cx="12106275" cy="531813"/>
          </a:xfrm>
        </p:spPr>
        <p:txBody>
          <a:bodyPr>
            <a:normAutofit/>
          </a:bodyPr>
          <a:lstStyle/>
          <a:p>
            <a:pPr algn="ctr"/>
            <a:r>
              <a:rPr lang="en-US" sz="2200" dirty="0"/>
              <a:t>Nick Ulmer, </a:t>
            </a:r>
            <a:r>
              <a:rPr lang="en-US" sz="1900" dirty="0"/>
              <a:t>MD CPC FAAFP</a:t>
            </a:r>
          </a:p>
          <a:p>
            <a:pPr algn="ctr"/>
            <a:endParaRPr lang="en-US" sz="1900" dirty="0"/>
          </a:p>
        </p:txBody>
      </p:sp>
      <p:sp>
        <p:nvSpPr>
          <p:cNvPr id="5" name="TextBox 4">
            <a:extLst>
              <a:ext uri="{FF2B5EF4-FFF2-40B4-BE49-F238E27FC236}">
                <a16:creationId xmlns:a16="http://schemas.microsoft.com/office/drawing/2014/main" id="{A8E2E711-1F4B-E164-321A-C73821C27162}"/>
              </a:ext>
            </a:extLst>
          </p:cNvPr>
          <p:cNvSpPr txBox="1"/>
          <p:nvPr/>
        </p:nvSpPr>
        <p:spPr>
          <a:xfrm>
            <a:off x="440076" y="717049"/>
            <a:ext cx="11311847" cy="769441"/>
          </a:xfrm>
          <a:prstGeom prst="rect">
            <a:avLst/>
          </a:prstGeom>
          <a:noFill/>
        </p:spPr>
        <p:txBody>
          <a:bodyPr wrap="square" rtlCol="0">
            <a:spAutoFit/>
          </a:bodyPr>
          <a:lstStyle/>
          <a:p>
            <a:pPr algn="ctr"/>
            <a:r>
              <a:rPr lang="en-US" sz="2800" dirty="0"/>
              <a:t>Practice Enhancement Through Clinically Correct Coding</a:t>
            </a:r>
          </a:p>
          <a:p>
            <a:pPr algn="ctr"/>
            <a:r>
              <a:rPr lang="en-US" sz="1600" dirty="0">
                <a:solidFill>
                  <a:schemeClr val="tx1"/>
                </a:solidFill>
              </a:rPr>
              <a:t>2023 Curriculum</a:t>
            </a:r>
            <a:endParaRPr lang="en-US" sz="1600" dirty="0"/>
          </a:p>
        </p:txBody>
      </p:sp>
    </p:spTree>
    <p:extLst>
      <p:ext uri="{BB962C8B-B14F-4D97-AF65-F5344CB8AC3E}">
        <p14:creationId xmlns:p14="http://schemas.microsoft.com/office/powerpoint/2010/main" val="288029156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8962B8-25E3-8745-BAF6-DC6E16016052}"/>
              </a:ext>
            </a:extLst>
          </p:cNvPr>
          <p:cNvSpPr>
            <a:spLocks noGrp="1"/>
          </p:cNvSpPr>
          <p:nvPr>
            <p:ph type="body" idx="13"/>
          </p:nvPr>
        </p:nvSpPr>
        <p:spPr/>
        <p:txBody>
          <a:bodyPr/>
          <a:lstStyle/>
          <a:p>
            <a:pPr>
              <a:defRPr/>
            </a:pPr>
            <a:r>
              <a:rPr lang="en-US" sz="3200" dirty="0"/>
              <a:t>Define “Population Health Management”</a:t>
            </a:r>
          </a:p>
          <a:p>
            <a:pPr>
              <a:defRPr/>
            </a:pPr>
            <a:r>
              <a:rPr lang="en-US" sz="3200" dirty="0"/>
              <a:t>Understand key data points needed to succeed in population health management</a:t>
            </a:r>
          </a:p>
          <a:p>
            <a:pPr>
              <a:defRPr/>
            </a:pPr>
            <a:r>
              <a:rPr lang="en-US" sz="3200" dirty="0"/>
              <a:t>Restate strategies needed to remain aligned with this aspect of medicine</a:t>
            </a:r>
          </a:p>
          <a:p>
            <a:pPr>
              <a:defRPr/>
            </a:pPr>
            <a:endParaRPr lang="en-US" dirty="0"/>
          </a:p>
          <a:p>
            <a:pPr marL="0" indent="0">
              <a:buNone/>
            </a:pPr>
            <a:endParaRPr lang="en-US" dirty="0"/>
          </a:p>
        </p:txBody>
      </p:sp>
      <p:sp>
        <p:nvSpPr>
          <p:cNvPr id="2" name="Title 1">
            <a:extLst>
              <a:ext uri="{FF2B5EF4-FFF2-40B4-BE49-F238E27FC236}">
                <a16:creationId xmlns:a16="http://schemas.microsoft.com/office/drawing/2014/main" id="{0F292B00-5244-454E-8519-2924C3D61D32}"/>
              </a:ext>
            </a:extLst>
          </p:cNvPr>
          <p:cNvSpPr>
            <a:spLocks noGrp="1"/>
          </p:cNvSpPr>
          <p:nvPr>
            <p:ph type="title"/>
          </p:nvPr>
        </p:nvSpPr>
        <p:spPr/>
        <p:txBody>
          <a:bodyPr/>
          <a:lstStyle/>
          <a:p>
            <a:r>
              <a:rPr lang="en-US"/>
              <a:t>Objectives</a:t>
            </a:r>
          </a:p>
        </p:txBody>
      </p:sp>
    </p:spTree>
    <p:extLst>
      <p:ext uri="{BB962C8B-B14F-4D97-AF65-F5344CB8AC3E}">
        <p14:creationId xmlns:p14="http://schemas.microsoft.com/office/powerpoint/2010/main" val="3653834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a:extLst>
              <a:ext uri="{FF2B5EF4-FFF2-40B4-BE49-F238E27FC236}">
                <a16:creationId xmlns:a16="http://schemas.microsoft.com/office/drawing/2014/main" id="{E48EE324-0CAA-2741-A36D-8A8694212943}"/>
              </a:ext>
            </a:extLst>
          </p:cNvPr>
          <p:cNvSpPr>
            <a:spLocks noGrp="1"/>
          </p:cNvSpPr>
          <p:nvPr>
            <p:ph type="body" idx="13"/>
          </p:nvPr>
        </p:nvSpPr>
        <p:spPr>
          <a:xfrm>
            <a:off x="444028" y="1185547"/>
            <a:ext cx="11281628" cy="5111818"/>
          </a:xfrm>
        </p:spPr>
        <p:txBody>
          <a:bodyPr/>
          <a:lstStyle/>
          <a:p>
            <a:r>
              <a:rPr lang="en-US" altLang="en-US" dirty="0">
                <a:ea typeface="ＭＳ Ｐゴシック" panose="020B0600070205080204" pitchFamily="34" charset="-128"/>
              </a:rPr>
              <a:t>Helping get a population healthy takes work (“management”)</a:t>
            </a:r>
          </a:p>
          <a:p>
            <a:pPr marL="0" indent="0">
              <a:buNone/>
            </a:pPr>
            <a:r>
              <a:rPr lang="en-US" altLang="en-US" dirty="0">
                <a:ea typeface="ＭＳ Ｐゴシック" panose="020B0600070205080204" pitchFamily="34" charset="-128"/>
              </a:rPr>
              <a:t>Population Health Management</a:t>
            </a:r>
          </a:p>
          <a:p>
            <a:r>
              <a:rPr lang="en-US" altLang="en-US" dirty="0">
                <a:ea typeface="ＭＳ Ｐゴシック" panose="020B0600070205080204" pitchFamily="34" charset="-128"/>
              </a:rPr>
              <a:t>Addressing a </a:t>
            </a:r>
            <a:r>
              <a:rPr lang="en-US" altLang="en-US" dirty="0">
                <a:solidFill>
                  <a:srgbClr val="FF0000"/>
                </a:solidFill>
                <a:ea typeface="ＭＳ Ｐゴシック" panose="020B0600070205080204" pitchFamily="34" charset="-128"/>
              </a:rPr>
              <a:t>group of patients </a:t>
            </a:r>
            <a:r>
              <a:rPr lang="en-US" altLang="en-US" dirty="0">
                <a:ea typeface="ＭＳ Ｐゴシック" panose="020B0600070205080204" pitchFamily="34" charset="-128"/>
              </a:rPr>
              <a:t>through a lens that addresses their </a:t>
            </a:r>
            <a:r>
              <a:rPr lang="en-US" altLang="en-US" dirty="0">
                <a:solidFill>
                  <a:srgbClr val="FF0000"/>
                </a:solidFill>
                <a:ea typeface="ＭＳ Ｐゴシック" panose="020B0600070205080204" pitchFamily="34" charset="-128"/>
              </a:rPr>
              <a:t>medical conditions </a:t>
            </a:r>
            <a:r>
              <a:rPr lang="en-US" altLang="en-US" dirty="0">
                <a:ea typeface="ＭＳ Ｐゴシック" panose="020B0600070205080204" pitchFamily="34" charset="-128"/>
              </a:rPr>
              <a:t>in a way that </a:t>
            </a:r>
            <a:r>
              <a:rPr lang="en-US" altLang="en-US" dirty="0">
                <a:solidFill>
                  <a:srgbClr val="FF0000"/>
                </a:solidFill>
                <a:ea typeface="ＭＳ Ｐゴシック" panose="020B0600070205080204" pitchFamily="34" charset="-128"/>
              </a:rPr>
              <a:t>optimizes quality and cost </a:t>
            </a:r>
            <a:r>
              <a:rPr lang="en-US" altLang="en-US" dirty="0">
                <a:ea typeface="ＭＳ Ｐゴシック" panose="020B0600070205080204" pitchFamily="34" charset="-128"/>
              </a:rPr>
              <a:t>while keeping the </a:t>
            </a:r>
            <a:r>
              <a:rPr lang="en-US" altLang="en-US" dirty="0">
                <a:solidFill>
                  <a:srgbClr val="FF0000"/>
                </a:solidFill>
                <a:ea typeface="ＭＳ Ｐゴシック" panose="020B0600070205080204" pitchFamily="34" charset="-128"/>
              </a:rPr>
              <a:t>patient’s best interest in the center </a:t>
            </a:r>
            <a:r>
              <a:rPr lang="en-US" altLang="en-US" dirty="0">
                <a:ea typeface="ＭＳ Ｐゴシック" panose="020B0600070205080204" pitchFamily="34" charset="-128"/>
              </a:rPr>
              <a:t>of the process.</a:t>
            </a:r>
          </a:p>
          <a:p>
            <a:pPr lvl="1"/>
            <a:r>
              <a:rPr lang="en-US" altLang="en-US" dirty="0">
                <a:ea typeface="ＭＳ Ｐゴシック" panose="020B0600070205080204" pitchFamily="34" charset="-128"/>
              </a:rPr>
              <a:t>The “triple aim”</a:t>
            </a:r>
          </a:p>
          <a:p>
            <a:r>
              <a:rPr lang="en-US" altLang="en-US" dirty="0">
                <a:ea typeface="ＭＳ Ｐゴシック" panose="020B0600070205080204" pitchFamily="34" charset="-128"/>
              </a:rPr>
              <a:t>…now we add to this the </a:t>
            </a:r>
            <a:r>
              <a:rPr lang="en-US" altLang="en-US" dirty="0">
                <a:solidFill>
                  <a:srgbClr val="FF0000"/>
                </a:solidFill>
                <a:ea typeface="ＭＳ Ｐゴシック" panose="020B0600070205080204" pitchFamily="34" charset="-128"/>
              </a:rPr>
              <a:t>health and well-being of the provider community</a:t>
            </a:r>
            <a:r>
              <a:rPr lang="en-US" altLang="en-US" dirty="0">
                <a:ea typeface="ＭＳ Ｐゴシック" panose="020B0600070205080204" pitchFamily="34" charset="-128"/>
              </a:rPr>
              <a:t> that is caring for this population.</a:t>
            </a:r>
          </a:p>
          <a:p>
            <a:pPr lvl="1"/>
            <a:r>
              <a:rPr lang="en-US" altLang="en-US" dirty="0">
                <a:ea typeface="ＭＳ Ｐゴシック" panose="020B0600070205080204" pitchFamily="34" charset="-128"/>
              </a:rPr>
              <a:t>The “quadruple aim”... The ultimate goal of any population health program</a:t>
            </a:r>
          </a:p>
        </p:txBody>
      </p:sp>
      <p:sp>
        <p:nvSpPr>
          <p:cNvPr id="31745" name="Title 1">
            <a:extLst>
              <a:ext uri="{FF2B5EF4-FFF2-40B4-BE49-F238E27FC236}">
                <a16:creationId xmlns:a16="http://schemas.microsoft.com/office/drawing/2014/main" id="{7C355854-1F10-3B4D-B26D-CA32227FCF23}"/>
              </a:ext>
            </a:extLst>
          </p:cNvPr>
          <p:cNvSpPr>
            <a:spLocks noGrp="1"/>
          </p:cNvSpPr>
          <p:nvPr>
            <p:ph type="title"/>
          </p:nvPr>
        </p:nvSpPr>
        <p:spPr/>
        <p:txBody>
          <a:bodyPr/>
          <a:lstStyle/>
          <a:p>
            <a:r>
              <a:rPr lang="en-US" altLang="en-US" dirty="0">
                <a:ea typeface="ＭＳ Ｐゴシック" panose="020B0600070205080204" pitchFamily="34" charset="-128"/>
              </a:rPr>
              <a:t>Population Health </a:t>
            </a:r>
            <a:r>
              <a:rPr lang="en-US" altLang="en-US" dirty="0">
                <a:ea typeface="ＭＳ Ｐゴシック" panose="020B0600070205080204" pitchFamily="34" charset="-128"/>
                <a:sym typeface="Wingdings" pitchFamily="2" charset="2"/>
              </a:rPr>
              <a:t> </a:t>
            </a:r>
            <a:r>
              <a:rPr lang="en-US" altLang="en-US" dirty="0">
                <a:ea typeface="ＭＳ Ｐゴシック" panose="020B0600070205080204" pitchFamily="34" charset="-128"/>
              </a:rPr>
              <a:t>Population Health Management</a:t>
            </a:r>
          </a:p>
        </p:txBody>
      </p:sp>
    </p:spTree>
    <p:extLst>
      <p:ext uri="{BB962C8B-B14F-4D97-AF65-F5344CB8AC3E}">
        <p14:creationId xmlns:p14="http://schemas.microsoft.com/office/powerpoint/2010/main" val="2124099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1746">
                                            <p:txEl>
                                              <p:pRg st="0" end="0"/>
                                            </p:txEl>
                                          </p:spTgt>
                                        </p:tgtEl>
                                        <p:attrNameLst>
                                          <p:attrName>style.visibility</p:attrName>
                                        </p:attrNameLst>
                                      </p:cBhvr>
                                      <p:to>
                                        <p:strVal val="visible"/>
                                      </p:to>
                                    </p:set>
                                    <p:animEffect transition="in" filter="dissolve">
                                      <p:cBhvr>
                                        <p:cTn id="7" dur="500"/>
                                        <p:tgtEl>
                                          <p:spTgt spid="317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1746">
                                            <p:txEl>
                                              <p:pRg st="1" end="1"/>
                                            </p:txEl>
                                          </p:spTgt>
                                        </p:tgtEl>
                                        <p:attrNameLst>
                                          <p:attrName>style.visibility</p:attrName>
                                        </p:attrNameLst>
                                      </p:cBhvr>
                                      <p:to>
                                        <p:strVal val="visible"/>
                                      </p:to>
                                    </p:set>
                                    <p:animEffect transition="in" filter="dissolve">
                                      <p:cBhvr>
                                        <p:cTn id="12" dur="500"/>
                                        <p:tgtEl>
                                          <p:spTgt spid="317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1746">
                                            <p:txEl>
                                              <p:pRg st="2" end="2"/>
                                            </p:txEl>
                                          </p:spTgt>
                                        </p:tgtEl>
                                        <p:attrNameLst>
                                          <p:attrName>style.visibility</p:attrName>
                                        </p:attrNameLst>
                                      </p:cBhvr>
                                      <p:to>
                                        <p:strVal val="visible"/>
                                      </p:to>
                                    </p:set>
                                    <p:animEffect transition="in" filter="dissolve">
                                      <p:cBhvr>
                                        <p:cTn id="17" dur="500"/>
                                        <p:tgtEl>
                                          <p:spTgt spid="3174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1746">
                                            <p:txEl>
                                              <p:pRg st="3" end="3"/>
                                            </p:txEl>
                                          </p:spTgt>
                                        </p:tgtEl>
                                        <p:attrNameLst>
                                          <p:attrName>style.visibility</p:attrName>
                                        </p:attrNameLst>
                                      </p:cBhvr>
                                      <p:to>
                                        <p:strVal val="visible"/>
                                      </p:to>
                                    </p:set>
                                    <p:animEffect transition="in" filter="dissolve">
                                      <p:cBhvr>
                                        <p:cTn id="22" dur="500"/>
                                        <p:tgtEl>
                                          <p:spTgt spid="3174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1746">
                                            <p:txEl>
                                              <p:pRg st="4" end="4"/>
                                            </p:txEl>
                                          </p:spTgt>
                                        </p:tgtEl>
                                        <p:attrNameLst>
                                          <p:attrName>style.visibility</p:attrName>
                                        </p:attrNameLst>
                                      </p:cBhvr>
                                      <p:to>
                                        <p:strVal val="visible"/>
                                      </p:to>
                                    </p:set>
                                    <p:animEffect transition="in" filter="dissolve">
                                      <p:cBhvr>
                                        <p:cTn id="27" dur="500"/>
                                        <p:tgtEl>
                                          <p:spTgt spid="3174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1746">
                                            <p:txEl>
                                              <p:pRg st="5" end="5"/>
                                            </p:txEl>
                                          </p:spTgt>
                                        </p:tgtEl>
                                        <p:attrNameLst>
                                          <p:attrName>style.visibility</p:attrName>
                                        </p:attrNameLst>
                                      </p:cBhvr>
                                      <p:to>
                                        <p:strVal val="visible"/>
                                      </p:to>
                                    </p:set>
                                    <p:animEffect transition="in" filter="dissolve">
                                      <p:cBhvr>
                                        <p:cTn id="32" dur="500"/>
                                        <p:tgtEl>
                                          <p:spTgt spid="3174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a:extLst>
              <a:ext uri="{FF2B5EF4-FFF2-40B4-BE49-F238E27FC236}">
                <a16:creationId xmlns:a16="http://schemas.microsoft.com/office/drawing/2014/main" id="{E48EE324-0CAA-2741-A36D-8A8694212943}"/>
              </a:ext>
            </a:extLst>
          </p:cNvPr>
          <p:cNvSpPr>
            <a:spLocks noGrp="1"/>
          </p:cNvSpPr>
          <p:nvPr>
            <p:ph type="body" idx="13"/>
          </p:nvPr>
        </p:nvSpPr>
        <p:spPr/>
        <p:txBody>
          <a:bodyPr/>
          <a:lstStyle/>
          <a:p>
            <a:r>
              <a:rPr lang="en-US" altLang="en-US" dirty="0">
                <a:ea typeface="ＭＳ Ｐゴシック" panose="020B0600070205080204" pitchFamily="34" charset="-128"/>
              </a:rPr>
              <a:t>Helping get a population healthy takes work (“management”)</a:t>
            </a:r>
          </a:p>
          <a:p>
            <a:pPr marL="0" indent="0">
              <a:buNone/>
            </a:pPr>
            <a:r>
              <a:rPr lang="en-US" altLang="en-US" dirty="0">
                <a:ea typeface="ＭＳ Ｐゴシック" panose="020B0600070205080204" pitchFamily="34" charset="-128"/>
              </a:rPr>
              <a:t>Population Health Management</a:t>
            </a:r>
          </a:p>
          <a:p>
            <a:r>
              <a:rPr lang="en-US" altLang="en-US" dirty="0">
                <a:ea typeface="ＭＳ Ｐゴシック" panose="020B0600070205080204" pitchFamily="34" charset="-128"/>
              </a:rPr>
              <a:t>Addressing a </a:t>
            </a:r>
            <a:r>
              <a:rPr lang="en-US" altLang="en-US" dirty="0">
                <a:solidFill>
                  <a:srgbClr val="FF0000"/>
                </a:solidFill>
                <a:ea typeface="ＭＳ Ｐゴシック" panose="020B0600070205080204" pitchFamily="34" charset="-128"/>
              </a:rPr>
              <a:t>group of patients </a:t>
            </a:r>
            <a:r>
              <a:rPr lang="en-US" altLang="en-US" dirty="0">
                <a:ea typeface="ＭＳ Ｐゴシック" panose="020B0600070205080204" pitchFamily="34" charset="-128"/>
              </a:rPr>
              <a:t>through a lens that addresses their </a:t>
            </a:r>
            <a:r>
              <a:rPr lang="en-US" altLang="en-US" dirty="0">
                <a:solidFill>
                  <a:srgbClr val="FF0000"/>
                </a:solidFill>
                <a:ea typeface="ＭＳ Ｐゴシック" panose="020B0600070205080204" pitchFamily="34" charset="-128"/>
              </a:rPr>
              <a:t>medical conditions </a:t>
            </a:r>
            <a:r>
              <a:rPr lang="en-US" altLang="en-US" dirty="0">
                <a:ea typeface="ＭＳ Ｐゴシック" panose="020B0600070205080204" pitchFamily="34" charset="-128"/>
              </a:rPr>
              <a:t>in a way that </a:t>
            </a:r>
            <a:r>
              <a:rPr lang="en-US" altLang="en-US" b="1" i="1" u="sng" dirty="0">
                <a:solidFill>
                  <a:srgbClr val="FF0000"/>
                </a:solidFill>
                <a:ea typeface="ＭＳ Ｐゴシック" panose="020B0600070205080204" pitchFamily="34" charset="-128"/>
              </a:rPr>
              <a:t>optimizes quality</a:t>
            </a:r>
            <a:r>
              <a:rPr lang="en-US" altLang="en-US" dirty="0">
                <a:solidFill>
                  <a:srgbClr val="FF0000"/>
                </a:solidFill>
                <a:ea typeface="ＭＳ Ｐゴシック" panose="020B0600070205080204" pitchFamily="34" charset="-128"/>
              </a:rPr>
              <a:t> and </a:t>
            </a:r>
            <a:r>
              <a:rPr lang="en-US" altLang="en-US" b="1" i="1" u="sng" dirty="0">
                <a:solidFill>
                  <a:srgbClr val="FF0000"/>
                </a:solidFill>
                <a:ea typeface="ＭＳ Ｐゴシック" panose="020B0600070205080204" pitchFamily="34" charset="-128"/>
              </a:rPr>
              <a:t>cost</a:t>
            </a:r>
            <a:r>
              <a:rPr lang="en-US" altLang="en-US" dirty="0">
                <a:solidFill>
                  <a:srgbClr val="FF0000"/>
                </a:solidFill>
                <a:ea typeface="ＭＳ Ｐゴシック" panose="020B0600070205080204" pitchFamily="34" charset="-128"/>
              </a:rPr>
              <a:t> </a:t>
            </a:r>
            <a:r>
              <a:rPr lang="en-US" altLang="en-US" dirty="0">
                <a:ea typeface="ＭＳ Ｐゴシック" panose="020B0600070205080204" pitchFamily="34" charset="-128"/>
              </a:rPr>
              <a:t>while keeping the </a:t>
            </a:r>
            <a:r>
              <a:rPr lang="en-US" altLang="en-US" b="1" i="1" u="sng" dirty="0">
                <a:solidFill>
                  <a:srgbClr val="FF0000"/>
                </a:solidFill>
                <a:ea typeface="ＭＳ Ｐゴシック" panose="020B0600070205080204" pitchFamily="34" charset="-128"/>
              </a:rPr>
              <a:t>patient’s best interest in the center</a:t>
            </a:r>
            <a:r>
              <a:rPr lang="en-US" altLang="en-US" dirty="0">
                <a:solidFill>
                  <a:srgbClr val="FF0000"/>
                </a:solidFill>
                <a:ea typeface="ＭＳ Ｐゴシック" panose="020B0600070205080204" pitchFamily="34" charset="-128"/>
              </a:rPr>
              <a:t> </a:t>
            </a:r>
            <a:r>
              <a:rPr lang="en-US" altLang="en-US" dirty="0">
                <a:ea typeface="ＭＳ Ｐゴシック" panose="020B0600070205080204" pitchFamily="34" charset="-128"/>
              </a:rPr>
              <a:t>of the process.</a:t>
            </a:r>
          </a:p>
          <a:p>
            <a:pPr lvl="1"/>
            <a:r>
              <a:rPr lang="en-US" altLang="en-US" dirty="0">
                <a:ea typeface="ＭＳ Ｐゴシック" panose="020B0600070205080204" pitchFamily="34" charset="-128"/>
              </a:rPr>
              <a:t>The “triple aim”</a:t>
            </a:r>
          </a:p>
          <a:p>
            <a:r>
              <a:rPr lang="en-US" altLang="en-US" dirty="0">
                <a:ea typeface="ＭＳ Ｐゴシック" panose="020B0600070205080204" pitchFamily="34" charset="-128"/>
              </a:rPr>
              <a:t>…now we add to this the </a:t>
            </a:r>
            <a:r>
              <a:rPr lang="en-US" altLang="en-US" b="1" i="1" u="sng" dirty="0">
                <a:solidFill>
                  <a:srgbClr val="FF0000"/>
                </a:solidFill>
                <a:ea typeface="ＭＳ Ｐゴシック" panose="020B0600070205080204" pitchFamily="34" charset="-128"/>
              </a:rPr>
              <a:t>health and well-being of the provider community</a:t>
            </a:r>
            <a:r>
              <a:rPr lang="en-US" altLang="en-US" dirty="0">
                <a:ea typeface="ＭＳ Ｐゴシック" panose="020B0600070205080204" pitchFamily="34" charset="-128"/>
              </a:rPr>
              <a:t> that is caring for this population.</a:t>
            </a:r>
          </a:p>
          <a:p>
            <a:pPr lvl="1"/>
            <a:r>
              <a:rPr lang="en-US" altLang="en-US" dirty="0">
                <a:ea typeface="ＭＳ Ｐゴシック" panose="020B0600070205080204" pitchFamily="34" charset="-128"/>
              </a:rPr>
              <a:t>The “quadruple aim”... The ultimate goal of any population health program</a:t>
            </a:r>
          </a:p>
        </p:txBody>
      </p:sp>
      <p:sp>
        <p:nvSpPr>
          <p:cNvPr id="31745" name="Title 1">
            <a:extLst>
              <a:ext uri="{FF2B5EF4-FFF2-40B4-BE49-F238E27FC236}">
                <a16:creationId xmlns:a16="http://schemas.microsoft.com/office/drawing/2014/main" id="{7C355854-1F10-3B4D-B26D-CA32227FCF23}"/>
              </a:ext>
            </a:extLst>
          </p:cNvPr>
          <p:cNvSpPr>
            <a:spLocks noGrp="1"/>
          </p:cNvSpPr>
          <p:nvPr>
            <p:ph type="title"/>
          </p:nvPr>
        </p:nvSpPr>
        <p:spPr/>
        <p:txBody>
          <a:bodyPr/>
          <a:lstStyle/>
          <a:p>
            <a:r>
              <a:rPr lang="en-US" altLang="en-US" sz="4000" dirty="0">
                <a:ea typeface="ＭＳ Ｐゴシック" panose="020B0600070205080204" pitchFamily="34" charset="-128"/>
              </a:rPr>
              <a:t>Population Health </a:t>
            </a:r>
            <a:r>
              <a:rPr lang="en-US" altLang="en-US" sz="4400" b="1" i="1" u="sng" dirty="0">
                <a:solidFill>
                  <a:srgbClr val="FF0000"/>
                </a:solidFill>
                <a:ea typeface="ＭＳ Ｐゴシック" panose="020B0600070205080204" pitchFamily="34" charset="-128"/>
              </a:rPr>
              <a:t>IDEAL VALUE</a:t>
            </a:r>
            <a:endParaRPr lang="en-US" altLang="en-US" sz="4000" i="1" u="sng" dirty="0">
              <a:ea typeface="ＭＳ Ｐゴシック" panose="020B0600070205080204" pitchFamily="34" charset="-128"/>
            </a:endParaRPr>
          </a:p>
        </p:txBody>
      </p:sp>
    </p:spTree>
    <p:extLst>
      <p:ext uri="{BB962C8B-B14F-4D97-AF65-F5344CB8AC3E}">
        <p14:creationId xmlns:p14="http://schemas.microsoft.com/office/powerpoint/2010/main" val="2433106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5_Main Title and Content">
  <a:themeElements>
    <a:clrScheme name="Custom 6">
      <a:dk1>
        <a:sysClr val="windowText" lastClr="000000"/>
      </a:dk1>
      <a:lt1>
        <a:sysClr val="window" lastClr="FFFFFF"/>
      </a:lt1>
      <a:dk2>
        <a:srgbClr val="3D3D3D"/>
      </a:dk2>
      <a:lt2>
        <a:srgbClr val="EBEBEB"/>
      </a:lt2>
      <a:accent1>
        <a:srgbClr val="0E7565"/>
      </a:accent1>
      <a:accent2>
        <a:srgbClr val="43A598"/>
      </a:accent2>
      <a:accent3>
        <a:srgbClr val="43A598"/>
      </a:accent3>
      <a:accent4>
        <a:srgbClr val="969FA7"/>
      </a:accent4>
      <a:accent5>
        <a:srgbClr val="3090C0"/>
      </a:accent5>
      <a:accent6>
        <a:srgbClr val="40619D"/>
      </a:accent6>
      <a:hlink>
        <a:srgbClr val="828282"/>
      </a:hlink>
      <a:folHlink>
        <a:srgbClr val="A5A5A5"/>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4" id="{73C1D9B2-7D8C-9641-A051-332C2FD75C63}" vid="{6505A07D-68DE-9F42-A490-F4B9398C3A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5_Main Title and Content</Template>
  <TotalTime>2346</TotalTime>
  <Words>10066</Words>
  <Application>Microsoft Macintosh PowerPoint</Application>
  <PresentationFormat>Widescreen</PresentationFormat>
  <Paragraphs>528</Paragraphs>
  <Slides>49</Slides>
  <Notes>38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49</vt:i4>
      </vt:variant>
    </vt:vector>
  </HeadingPairs>
  <TitlesOfParts>
    <vt:vector size="58" baseType="lpstr">
      <vt:lpstr>Arial</vt:lpstr>
      <vt:lpstr>Calibri</vt:lpstr>
      <vt:lpstr>Gill Sans MT</vt:lpstr>
      <vt:lpstr>Playfair Display</vt:lpstr>
      <vt:lpstr>Roboto</vt:lpstr>
      <vt:lpstr>Times New Roman</vt:lpstr>
      <vt:lpstr>Wingdings</vt:lpstr>
      <vt:lpstr>Wingdings 2</vt:lpstr>
      <vt:lpstr>5_Main Title and Content</vt:lpstr>
      <vt:lpstr>RHP Insight Education Session 2023 Curriculum</vt:lpstr>
      <vt:lpstr>2023 Educational Curriculum</vt:lpstr>
      <vt:lpstr>PowerPoint Presentation</vt:lpstr>
      <vt:lpstr>CME Information</vt:lpstr>
      <vt:lpstr>Course Preparation and CME Information</vt:lpstr>
      <vt:lpstr> </vt:lpstr>
      <vt:lpstr>Objectives</vt:lpstr>
      <vt:lpstr>Population Health  Population Health Management</vt:lpstr>
      <vt:lpstr>Population Health IDEAL VALUE</vt:lpstr>
      <vt:lpstr>Population Health Global</vt:lpstr>
      <vt:lpstr>Healthcare cost trend</vt:lpstr>
      <vt:lpstr>Medicare … Sustainable?6, 12</vt:lpstr>
      <vt:lpstr>The Path to Value-Based Healthcare</vt:lpstr>
      <vt:lpstr>Add More Players:  Medicare Advantage</vt:lpstr>
      <vt:lpstr>The Path to Value-Based Healthcare</vt:lpstr>
      <vt:lpstr>The Path to Value-Based Healthcare</vt:lpstr>
      <vt:lpstr>More programs/players to help manage population… </vt:lpstr>
      <vt:lpstr>The Path to Value-Based Healthcare</vt:lpstr>
      <vt:lpstr> More Options:  Direct Medicare Contractors9</vt:lpstr>
      <vt:lpstr>All of these entities are on the same path…</vt:lpstr>
      <vt:lpstr>Not all Profits … What Then?</vt:lpstr>
      <vt:lpstr>All of these entities are on the same path…</vt:lpstr>
      <vt:lpstr>PowerPoint Presentation</vt:lpstr>
      <vt:lpstr>Risk Stratify the Population for Direction</vt:lpstr>
      <vt:lpstr>PowerPoint Presentation</vt:lpstr>
      <vt:lpstr>PowerPoint Presentation</vt:lpstr>
      <vt:lpstr>Where else to focus our efforts?  2023 Triple Weighted</vt:lpstr>
      <vt:lpstr>Where else to focus our efforts?  2023 Triple Weighted</vt:lpstr>
      <vt:lpstr>Where else to focus our efforts?  2023 Triple Weighted</vt:lpstr>
      <vt:lpstr>Where else to focus our efforts?  2023 Triple Weighted</vt:lpstr>
      <vt:lpstr>Where else to focus our efforts?  2023 Triple Weighted</vt:lpstr>
      <vt:lpstr>Social Determinants of Health:  Key Driver of Healthcare Cost</vt:lpstr>
      <vt:lpstr>Some Social Determinants of Health (SDOH) Codes</vt:lpstr>
      <vt:lpstr>Some Social Determinants of Health (SDOH) Codes</vt:lpstr>
      <vt:lpstr>More Than Quality Outcomes– Patient Experience</vt:lpstr>
      <vt:lpstr>Patient Experience matters on quality</vt:lpstr>
      <vt:lpstr>Traditional MIPS Pathways</vt:lpstr>
      <vt:lpstr>More Than Quality and Experience – Diagnoses Matter</vt:lpstr>
      <vt:lpstr>Population Health Management Strategy</vt:lpstr>
      <vt:lpstr>CMS Quality Strategy to Improve Healthcare Delivery</vt:lpstr>
      <vt:lpstr>CMS Quality Strategy to Improve Health Delivery</vt:lpstr>
      <vt:lpstr>Hospital Needs Revenues and Efficiencies to Survive</vt:lpstr>
      <vt:lpstr>What is Population Health Management?</vt:lpstr>
      <vt:lpstr>Closing</vt:lpstr>
      <vt:lpstr>Practice Enhancement Through Clinically Correct Coding 2023 Curriculum</vt:lpstr>
      <vt:lpstr>Closing</vt:lpstr>
      <vt:lpstr>RHP Insight Education Session 2023 Curriculum</vt:lpstr>
      <vt:lpstr>PowerPoint Presentation</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Help me Rhonda</dc:title>
  <dc:creator>Ulmer, Nick MD</dc:creator>
  <cp:lastModifiedBy>Ulmer, Nick MD</cp:lastModifiedBy>
  <cp:revision>16</cp:revision>
  <dcterms:created xsi:type="dcterms:W3CDTF">2023-01-19T05:02:04Z</dcterms:created>
  <dcterms:modified xsi:type="dcterms:W3CDTF">2023-01-29T21:13:21Z</dcterms:modified>
</cp:coreProperties>
</file>